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comments/comment1.xml" ContentType="application/vnd.openxmlformats-officedocument.presentationml.comment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51" r:id="rId4"/>
  </p:sldMasterIdLst>
  <p:notesMasterIdLst>
    <p:notesMasterId r:id="rId20"/>
  </p:notesMasterIdLst>
  <p:sldIdLst>
    <p:sldId id="256" r:id="rId5"/>
    <p:sldId id="270" r:id="rId6"/>
    <p:sldId id="271" r:id="rId7"/>
    <p:sldId id="280" r:id="rId8"/>
    <p:sldId id="274" r:id="rId9"/>
    <p:sldId id="277" r:id="rId10"/>
    <p:sldId id="261" r:id="rId11"/>
    <p:sldId id="264" r:id="rId12"/>
    <p:sldId id="265" r:id="rId13"/>
    <p:sldId id="266" r:id="rId14"/>
    <p:sldId id="259" r:id="rId15"/>
    <p:sldId id="281" r:id="rId16"/>
    <p:sldId id="282" r:id="rId17"/>
    <p:sldId id="279" r:id="rId18"/>
    <p:sldId id="278"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6416836C-C676-4266-A0D6-E0AC31DAAF12}">
          <p14:sldIdLst>
            <p14:sldId id="256"/>
            <p14:sldId id="270"/>
            <p14:sldId id="271"/>
            <p14:sldId id="280"/>
            <p14:sldId id="274"/>
            <p14:sldId id="277"/>
          </p14:sldIdLst>
        </p14:section>
        <p14:section name="DataSet" id="{787BE88D-1D6F-416F-BB98-F8EE0BC3C928}">
          <p14:sldIdLst>
            <p14:sldId id="261"/>
          </p14:sldIdLst>
        </p14:section>
        <p14:section name="Related works" id="{764EB9F3-9FBB-4693-B682-48F45E2AEACD}">
          <p14:sldIdLst>
            <p14:sldId id="264"/>
          </p14:sldIdLst>
        </p14:section>
        <p14:section name="Hadoop Configuration" id="{83E76EEE-6D7A-4F36-AEC4-ECD1255FF275}">
          <p14:sldIdLst>
            <p14:sldId id="265"/>
          </p14:sldIdLst>
        </p14:section>
        <p14:section name="Challenges and results" id="{86CACACF-6E64-4E3D-BD04-39FD510DC23E}">
          <p14:sldIdLst>
            <p14:sldId id="266"/>
            <p14:sldId id="259"/>
            <p14:sldId id="281"/>
            <p14:sldId id="282"/>
            <p14:sldId id="279"/>
            <p14:sldId id="278"/>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sahi Cantu Moreno" initials="AM" lastIdx="1" clrIdx="0">
    <p:extLst>
      <p:ext uri="{19B8F6BF-5375-455C-9EA6-DF929625EA0E}">
        <p15:presenceInfo xmlns:p15="http://schemas.microsoft.com/office/powerpoint/2012/main" userId="S::253964@uis.no::dcd22d94-05fe-4c68-9843-a5cae3ecc7a9"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8E68249-1FA6-4876-9F9C-CBE253717D24}" v="2149" dt="2020-04-20T08:34:58.881"/>
    <p1510:client id="{3A71B707-DD7E-4163-AA29-80C76CAB2A7F}" v="12" dt="2020-04-20T06:33:38.208"/>
    <p1510:client id="{3BE99593-E695-4C9E-806F-0973EBB7E049}" v="184" dt="2020-04-20T06:13:23.603"/>
    <p1510:client id="{6A72E071-14A0-4021-8A71-405AD1036325}" v="5" dt="2020-04-20T06:59:39.783"/>
    <p1510:client id="{B1518216-191E-4A4E-BCC2-BA37AA5E5849}" v="60" dt="2020-04-20T06:42:23.730"/>
    <p1510:client id="{E1C9062C-5C64-4250-9034-C27110E446CD}" v="1818" dt="2020-04-19T14:15:59.066"/>
    <p1510:client id="{F0319CCC-1646-4B5C-8EFF-31584589B277}" v="35" dt="2020-04-20T06:44:12.418"/>
    <p1510:client id="{FA3B4F08-76E3-47DD-AE7F-AD23F5947C3F}" v="92" dt="2020-04-20T05:53:46.188"/>
    <p1510:client id="{FA5AA9F1-7D81-4E8B-A9F4-5A0DA5401FDF}" v="26" dt="2020-04-19T14:12:06.98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5" d="100"/>
          <a:sy n="105" d="100"/>
        </p:scale>
        <p:origin x="558" y="114"/>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microsoft.com/office/2015/10/relationships/revisionInfo" Target="revisionInfo.xml"/><Relationship Id="rId3" Type="http://schemas.openxmlformats.org/officeDocument/2006/relationships/customXml" Target="../customXml/item3.xml"/><Relationship Id="rId21" Type="http://schemas.openxmlformats.org/officeDocument/2006/relationships/commentAuthors" Target="commen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0-04-12T05:20:42.273" idx="1">
    <p:pos x="10" y="10"/>
    <p:text>TOPICS 
Introduction 
Problem statement 
Hypothesis 
Algorithms to implement 
LSTM-RNN Algorithm with Keras or SK-Learn to implement a market prediction model for all cryptocurrencies, evaluate its precision 
Algorithm to extract news for different sources (For now will be just CoinTelegraph) 
Sentiment Analysis tool to predict how the news for some day will determine the price in short term 
MErging models and retrian [SDTM with Sentimen Analysis model] 
To use Spacy/BERT/TextBlob 
System Architecture and modules to use 
Hadoop 
Apache Spark / PySpark 
Python 
Keras – SKLearn 
Spacy / TextBlob 
Current challenges and problems to solve 
Data availability 
Need to keep data compressed due to size restrictions 
Implementations of newsfeed model on the side of Spart to keep fedding news data 
Expected results 
Model prediction and market analysis for al lthe crytpocurrencies available in Binance Exchange – Potential prediction for global market 
Report of precision for all trained models with its forecast available on hand / charts [Jupyter notebook] 
</p:text>
    <p:extLst>
      <p:ext uri="{C676402C-5697-4E1C-873F-D02D1690AC5C}">
        <p15:threadingInfo xmlns:p15="http://schemas.microsoft.com/office/powerpoint/2012/main" timeZoneBias="420"/>
      </p:ext>
    </p:extLst>
  </p:cm>
</p:cmLst>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38AD4FD-E339-450F-84D5-3A85FF2C205E}" type="doc">
      <dgm:prSet loTypeId="urn:microsoft.com/office/officeart/2005/8/layout/equation1" loCatId="relationship" qsTypeId="urn:microsoft.com/office/officeart/2005/8/quickstyle/simple3" qsCatId="simple" csTypeId="urn:microsoft.com/office/officeart/2005/8/colors/colorful1" csCatId="colorful" phldr="1"/>
      <dgm:spPr/>
      <dgm:t>
        <a:bodyPr/>
        <a:lstStyle/>
        <a:p>
          <a:endParaRPr lang="en-US"/>
        </a:p>
      </dgm:t>
    </dgm:pt>
    <dgm:pt modelId="{005CC8B2-1ACC-4532-967B-A95BAA15E254}">
      <dgm:prSet/>
      <dgm:spPr/>
      <dgm:t>
        <a:bodyPr/>
        <a:lstStyle/>
        <a:p>
          <a:pPr rtl="0"/>
          <a:r>
            <a:rPr lang="en-US"/>
            <a:t>Hadoop – Spark</a:t>
          </a:r>
          <a:r>
            <a:rPr lang="en-US" b="0" i="0" u="none" strike="noStrike" cap="none" baseline="0" noProof="0">
              <a:latin typeface="Century Gothic"/>
            </a:rPr>
            <a:t> Cluster</a:t>
          </a:r>
          <a:endParaRPr lang="en-US"/>
        </a:p>
      </dgm:t>
    </dgm:pt>
    <dgm:pt modelId="{77F41E23-51C1-4030-8052-45ACDE552F84}" type="parTrans" cxnId="{ED4F7D7B-0B9D-4CD7-9FC8-E49B006229D3}">
      <dgm:prSet/>
      <dgm:spPr/>
      <dgm:t>
        <a:bodyPr/>
        <a:lstStyle/>
        <a:p>
          <a:endParaRPr lang="en-US"/>
        </a:p>
      </dgm:t>
    </dgm:pt>
    <dgm:pt modelId="{8BFEE234-27E4-4F7E-9585-51F413F51743}" type="sibTrans" cxnId="{ED4F7D7B-0B9D-4CD7-9FC8-E49B006229D3}">
      <dgm:prSet/>
      <dgm:spPr/>
      <dgm:t>
        <a:bodyPr/>
        <a:lstStyle/>
        <a:p>
          <a:endParaRPr lang="en-US"/>
        </a:p>
      </dgm:t>
    </dgm:pt>
    <dgm:pt modelId="{77F38E48-A3D0-4C46-9CE0-70AC3F300D35}">
      <dgm:prSet phldr="0"/>
      <dgm:spPr/>
      <dgm:t>
        <a:bodyPr/>
        <a:lstStyle/>
        <a:p>
          <a:pPr rtl="0"/>
          <a:r>
            <a:rPr lang="en-US">
              <a:latin typeface="Century Gothic" panose="020B0502020202020204"/>
            </a:rPr>
            <a:t>Real time short-term price prediction for all cryptocurrencies</a:t>
          </a:r>
          <a:endParaRPr lang="en-US"/>
        </a:p>
      </dgm:t>
    </dgm:pt>
    <dgm:pt modelId="{91ECB26A-6D7D-4F43-A392-E1DA99C23BC8}" type="parTrans" cxnId="{A81974DD-BA6D-42D0-BFFA-260D3A1CE47E}">
      <dgm:prSet/>
      <dgm:spPr/>
      <dgm:t>
        <a:bodyPr/>
        <a:lstStyle/>
        <a:p>
          <a:endParaRPr lang="en-US"/>
        </a:p>
      </dgm:t>
    </dgm:pt>
    <dgm:pt modelId="{760DE722-EF0C-4118-83F4-4C65D4772182}" type="sibTrans" cxnId="{A81974DD-BA6D-42D0-BFFA-260D3A1CE47E}">
      <dgm:prSet/>
      <dgm:spPr/>
      <dgm:t>
        <a:bodyPr/>
        <a:lstStyle/>
        <a:p>
          <a:endParaRPr lang="en-US"/>
        </a:p>
      </dgm:t>
    </dgm:pt>
    <dgm:pt modelId="{740626F8-258E-46CC-A353-B53483BCD90E}">
      <dgm:prSet phldr="0"/>
      <dgm:spPr/>
      <dgm:t>
        <a:bodyPr/>
        <a:lstStyle/>
        <a:p>
          <a:pPr rtl="0"/>
          <a:r>
            <a:rPr lang="en-US">
              <a:latin typeface="Century Gothic" panose="020B0502020202020204"/>
            </a:rPr>
            <a:t>DataSet-ML models</a:t>
          </a:r>
        </a:p>
      </dgm:t>
    </dgm:pt>
    <dgm:pt modelId="{8233AEF3-EBA3-498A-AA8A-412E3521A349}" type="parTrans" cxnId="{B82A4E84-9225-4431-9E88-3AAAEDAD1F50}">
      <dgm:prSet/>
      <dgm:spPr/>
    </dgm:pt>
    <dgm:pt modelId="{06AED1DB-9624-455E-83DC-9EBAFC0E73AF}" type="sibTrans" cxnId="{B82A4E84-9225-4431-9E88-3AAAEDAD1F50}">
      <dgm:prSet/>
      <dgm:spPr/>
      <dgm:t>
        <a:bodyPr/>
        <a:lstStyle/>
        <a:p>
          <a:endParaRPr lang="en-US"/>
        </a:p>
      </dgm:t>
    </dgm:pt>
    <dgm:pt modelId="{3208A16D-BE7B-4F10-A822-07B8B16059A4}" type="pres">
      <dgm:prSet presAssocID="{738AD4FD-E339-450F-84D5-3A85FF2C205E}" presName="linearFlow" presStyleCnt="0">
        <dgm:presLayoutVars>
          <dgm:dir/>
          <dgm:resizeHandles val="exact"/>
        </dgm:presLayoutVars>
      </dgm:prSet>
      <dgm:spPr/>
    </dgm:pt>
    <dgm:pt modelId="{B5750F5D-E25A-40CB-8F08-0A515230A432}" type="pres">
      <dgm:prSet presAssocID="{005CC8B2-1ACC-4532-967B-A95BAA15E254}" presName="node" presStyleLbl="node1" presStyleIdx="0" presStyleCnt="3">
        <dgm:presLayoutVars>
          <dgm:bulletEnabled val="1"/>
        </dgm:presLayoutVars>
      </dgm:prSet>
      <dgm:spPr/>
    </dgm:pt>
    <dgm:pt modelId="{211822FE-EDFE-49BA-AC17-3AB811EB6E20}" type="pres">
      <dgm:prSet presAssocID="{8BFEE234-27E4-4F7E-9585-51F413F51743}" presName="spacerL" presStyleCnt="0"/>
      <dgm:spPr/>
    </dgm:pt>
    <dgm:pt modelId="{B1024D70-667D-4CC2-88F5-8F2EAB063114}" type="pres">
      <dgm:prSet presAssocID="{8BFEE234-27E4-4F7E-9585-51F413F51743}" presName="sibTrans" presStyleLbl="sibTrans2D1" presStyleIdx="0" presStyleCnt="2"/>
      <dgm:spPr/>
    </dgm:pt>
    <dgm:pt modelId="{0E7D55E4-BDEA-49A9-BBC1-B13E8A7DF0E9}" type="pres">
      <dgm:prSet presAssocID="{8BFEE234-27E4-4F7E-9585-51F413F51743}" presName="spacerR" presStyleCnt="0"/>
      <dgm:spPr/>
    </dgm:pt>
    <dgm:pt modelId="{893B60AE-E44A-4D79-9B8D-07784D26E696}" type="pres">
      <dgm:prSet presAssocID="{740626F8-258E-46CC-A353-B53483BCD90E}" presName="node" presStyleLbl="node1" presStyleIdx="1" presStyleCnt="3">
        <dgm:presLayoutVars>
          <dgm:bulletEnabled val="1"/>
        </dgm:presLayoutVars>
      </dgm:prSet>
      <dgm:spPr/>
    </dgm:pt>
    <dgm:pt modelId="{EE91F071-CED3-4D36-BA82-85DA276EEDD9}" type="pres">
      <dgm:prSet presAssocID="{06AED1DB-9624-455E-83DC-9EBAFC0E73AF}" presName="spacerL" presStyleCnt="0"/>
      <dgm:spPr/>
    </dgm:pt>
    <dgm:pt modelId="{CA1C6679-676E-4D3D-802B-047F26B9C27F}" type="pres">
      <dgm:prSet presAssocID="{06AED1DB-9624-455E-83DC-9EBAFC0E73AF}" presName="sibTrans" presStyleLbl="sibTrans2D1" presStyleIdx="1" presStyleCnt="2"/>
      <dgm:spPr/>
    </dgm:pt>
    <dgm:pt modelId="{592B2F84-F699-467A-9C27-87CC576E88A6}" type="pres">
      <dgm:prSet presAssocID="{06AED1DB-9624-455E-83DC-9EBAFC0E73AF}" presName="spacerR" presStyleCnt="0"/>
      <dgm:spPr/>
    </dgm:pt>
    <dgm:pt modelId="{D8DBAF48-0A94-4398-B83D-ACDF865D5D49}" type="pres">
      <dgm:prSet presAssocID="{77F38E48-A3D0-4C46-9CE0-70AC3F300D35}" presName="node" presStyleLbl="node1" presStyleIdx="2" presStyleCnt="3">
        <dgm:presLayoutVars>
          <dgm:bulletEnabled val="1"/>
        </dgm:presLayoutVars>
      </dgm:prSet>
      <dgm:spPr/>
    </dgm:pt>
  </dgm:ptLst>
  <dgm:cxnLst>
    <dgm:cxn modelId="{9242A01C-5DA7-49F7-8A42-37765C897AE6}" type="presOf" srcId="{738AD4FD-E339-450F-84D5-3A85FF2C205E}" destId="{3208A16D-BE7B-4F10-A822-07B8B16059A4}" srcOrd="0" destOrd="0" presId="urn:microsoft.com/office/officeart/2005/8/layout/equation1"/>
    <dgm:cxn modelId="{6B39AD29-8FF1-4067-8EDB-70D5F55ED1C1}" type="presOf" srcId="{77F38E48-A3D0-4C46-9CE0-70AC3F300D35}" destId="{D8DBAF48-0A94-4398-B83D-ACDF865D5D49}" srcOrd="0" destOrd="0" presId="urn:microsoft.com/office/officeart/2005/8/layout/equation1"/>
    <dgm:cxn modelId="{303B6B31-34BB-4DC7-8918-348C544A9303}" type="presOf" srcId="{8BFEE234-27E4-4F7E-9585-51F413F51743}" destId="{B1024D70-667D-4CC2-88F5-8F2EAB063114}" srcOrd="0" destOrd="0" presId="urn:microsoft.com/office/officeart/2005/8/layout/equation1"/>
    <dgm:cxn modelId="{CFE2DC5F-A7D4-44F8-8096-DF636104CE0D}" type="presOf" srcId="{740626F8-258E-46CC-A353-B53483BCD90E}" destId="{893B60AE-E44A-4D79-9B8D-07784D26E696}" srcOrd="0" destOrd="0" presId="urn:microsoft.com/office/officeart/2005/8/layout/equation1"/>
    <dgm:cxn modelId="{B87B3241-FD44-43DE-BC6F-A1EC7FE5A29D}" type="presOf" srcId="{06AED1DB-9624-455E-83DC-9EBAFC0E73AF}" destId="{CA1C6679-676E-4D3D-802B-047F26B9C27F}" srcOrd="0" destOrd="0" presId="urn:microsoft.com/office/officeart/2005/8/layout/equation1"/>
    <dgm:cxn modelId="{ED4F7D7B-0B9D-4CD7-9FC8-E49B006229D3}" srcId="{738AD4FD-E339-450F-84D5-3A85FF2C205E}" destId="{005CC8B2-1ACC-4532-967B-A95BAA15E254}" srcOrd="0" destOrd="0" parTransId="{77F41E23-51C1-4030-8052-45ACDE552F84}" sibTransId="{8BFEE234-27E4-4F7E-9585-51F413F51743}"/>
    <dgm:cxn modelId="{B82A4E84-9225-4431-9E88-3AAAEDAD1F50}" srcId="{738AD4FD-E339-450F-84D5-3A85FF2C205E}" destId="{740626F8-258E-46CC-A353-B53483BCD90E}" srcOrd="1" destOrd="0" parTransId="{8233AEF3-EBA3-498A-AA8A-412E3521A349}" sibTransId="{06AED1DB-9624-455E-83DC-9EBAFC0E73AF}"/>
    <dgm:cxn modelId="{22BE8F87-EA29-43B3-BCA6-7D0682AAB130}" type="presOf" srcId="{005CC8B2-1ACC-4532-967B-A95BAA15E254}" destId="{B5750F5D-E25A-40CB-8F08-0A515230A432}" srcOrd="0" destOrd="0" presId="urn:microsoft.com/office/officeart/2005/8/layout/equation1"/>
    <dgm:cxn modelId="{A81974DD-BA6D-42D0-BFFA-260D3A1CE47E}" srcId="{738AD4FD-E339-450F-84D5-3A85FF2C205E}" destId="{77F38E48-A3D0-4C46-9CE0-70AC3F300D35}" srcOrd="2" destOrd="0" parTransId="{91ECB26A-6D7D-4F43-A392-E1DA99C23BC8}" sibTransId="{760DE722-EF0C-4118-83F4-4C65D4772182}"/>
    <dgm:cxn modelId="{6FF5A7DA-2C13-478B-9A31-B451C0B12DF7}" type="presParOf" srcId="{3208A16D-BE7B-4F10-A822-07B8B16059A4}" destId="{B5750F5D-E25A-40CB-8F08-0A515230A432}" srcOrd="0" destOrd="0" presId="urn:microsoft.com/office/officeart/2005/8/layout/equation1"/>
    <dgm:cxn modelId="{979564EA-E7B0-4E4C-8173-C701326032A5}" type="presParOf" srcId="{3208A16D-BE7B-4F10-A822-07B8B16059A4}" destId="{211822FE-EDFE-49BA-AC17-3AB811EB6E20}" srcOrd="1" destOrd="0" presId="urn:microsoft.com/office/officeart/2005/8/layout/equation1"/>
    <dgm:cxn modelId="{74350531-3169-40AA-89CA-F0F96BBDDD37}" type="presParOf" srcId="{3208A16D-BE7B-4F10-A822-07B8B16059A4}" destId="{B1024D70-667D-4CC2-88F5-8F2EAB063114}" srcOrd="2" destOrd="0" presId="urn:microsoft.com/office/officeart/2005/8/layout/equation1"/>
    <dgm:cxn modelId="{196B794A-281F-4F92-9884-58B09F390BB6}" type="presParOf" srcId="{3208A16D-BE7B-4F10-A822-07B8B16059A4}" destId="{0E7D55E4-BDEA-49A9-BBC1-B13E8A7DF0E9}" srcOrd="3" destOrd="0" presId="urn:microsoft.com/office/officeart/2005/8/layout/equation1"/>
    <dgm:cxn modelId="{C432A25F-E8DE-489A-AF62-46762D4B1350}" type="presParOf" srcId="{3208A16D-BE7B-4F10-A822-07B8B16059A4}" destId="{893B60AE-E44A-4D79-9B8D-07784D26E696}" srcOrd="4" destOrd="0" presId="urn:microsoft.com/office/officeart/2005/8/layout/equation1"/>
    <dgm:cxn modelId="{4B402708-C5B3-48D9-BA2F-FA5B9E16A34A}" type="presParOf" srcId="{3208A16D-BE7B-4F10-A822-07B8B16059A4}" destId="{EE91F071-CED3-4D36-BA82-85DA276EEDD9}" srcOrd="5" destOrd="0" presId="urn:microsoft.com/office/officeart/2005/8/layout/equation1"/>
    <dgm:cxn modelId="{3937A4DC-0E23-490A-A59B-7746E842100B}" type="presParOf" srcId="{3208A16D-BE7B-4F10-A822-07B8B16059A4}" destId="{CA1C6679-676E-4D3D-802B-047F26B9C27F}" srcOrd="6" destOrd="0" presId="urn:microsoft.com/office/officeart/2005/8/layout/equation1"/>
    <dgm:cxn modelId="{08FA7E9A-FF85-4B3B-B620-C3065034662E}" type="presParOf" srcId="{3208A16D-BE7B-4F10-A822-07B8B16059A4}" destId="{592B2F84-F699-467A-9C27-87CC576E88A6}" srcOrd="7" destOrd="0" presId="urn:microsoft.com/office/officeart/2005/8/layout/equation1"/>
    <dgm:cxn modelId="{5094F785-929E-4F38-9199-36ED93A399F0}" type="presParOf" srcId="{3208A16D-BE7B-4F10-A822-07B8B16059A4}" destId="{D8DBAF48-0A94-4398-B83D-ACDF865D5D49}" srcOrd="8" destOrd="0" presId="urn:microsoft.com/office/officeart/2005/8/layout/equati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750F5D-E25A-40CB-8F08-0A515230A432}">
      <dsp:nvSpPr>
        <dsp:cNvPr id="0" name=""/>
        <dsp:cNvSpPr/>
      </dsp:nvSpPr>
      <dsp:spPr>
        <a:xfrm>
          <a:off x="1983" y="1688382"/>
          <a:ext cx="2628499" cy="2628499"/>
        </a:xfrm>
        <a:prstGeom prst="ellipse">
          <a:avLst/>
        </a:prstGeom>
        <a:gradFill rotWithShape="0">
          <a:gsLst>
            <a:gs pos="0">
              <a:schemeClr val="accent2">
                <a:hueOff val="0"/>
                <a:satOff val="0"/>
                <a:lumOff val="0"/>
                <a:alphaOff val="0"/>
                <a:tint val="60000"/>
                <a:lumMod val="110000"/>
              </a:schemeClr>
            </a:gs>
            <a:gs pos="100000">
              <a:schemeClr val="accent2">
                <a:hueOff val="0"/>
                <a:satOff val="0"/>
                <a:lumOff val="0"/>
                <a:alphaOff val="0"/>
                <a:tint val="82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1590" tIns="21590" rIns="21590" bIns="21590" numCol="1" spcCol="1270" anchor="ctr" anchorCtr="0">
          <a:noAutofit/>
        </a:bodyPr>
        <a:lstStyle/>
        <a:p>
          <a:pPr marL="0" lvl="0" indent="0" algn="ctr" defTabSz="755650" rtl="0">
            <a:lnSpc>
              <a:spcPct val="90000"/>
            </a:lnSpc>
            <a:spcBef>
              <a:spcPct val="0"/>
            </a:spcBef>
            <a:spcAft>
              <a:spcPct val="35000"/>
            </a:spcAft>
            <a:buNone/>
          </a:pPr>
          <a:r>
            <a:rPr lang="en-US" sz="1700" kern="1200"/>
            <a:t>Hadoop – Spark</a:t>
          </a:r>
          <a:r>
            <a:rPr lang="en-US" sz="1700" b="0" i="0" u="none" strike="noStrike" kern="1200" cap="none" baseline="0" noProof="0">
              <a:latin typeface="Century Gothic"/>
            </a:rPr>
            <a:t> Cluster</a:t>
          </a:r>
          <a:endParaRPr lang="en-US" sz="1700" kern="1200"/>
        </a:p>
      </dsp:txBody>
      <dsp:txXfrm>
        <a:off x="386918" y="2073317"/>
        <a:ext cx="1858629" cy="1858629"/>
      </dsp:txXfrm>
    </dsp:sp>
    <dsp:sp modelId="{B1024D70-667D-4CC2-88F5-8F2EAB063114}">
      <dsp:nvSpPr>
        <dsp:cNvPr id="0" name=""/>
        <dsp:cNvSpPr/>
      </dsp:nvSpPr>
      <dsp:spPr>
        <a:xfrm>
          <a:off x="2843916" y="2240367"/>
          <a:ext cx="1524529" cy="1524529"/>
        </a:xfrm>
        <a:prstGeom prst="mathPlus">
          <a:avLst/>
        </a:prstGeom>
        <a:gradFill rotWithShape="0">
          <a:gsLst>
            <a:gs pos="0">
              <a:schemeClr val="accent2">
                <a:hueOff val="0"/>
                <a:satOff val="0"/>
                <a:lumOff val="0"/>
                <a:alphaOff val="0"/>
                <a:tint val="60000"/>
                <a:lumMod val="110000"/>
              </a:schemeClr>
            </a:gs>
            <a:gs pos="100000">
              <a:schemeClr val="accent2">
                <a:hueOff val="0"/>
                <a:satOff val="0"/>
                <a:lumOff val="0"/>
                <a:alphaOff val="0"/>
                <a:tint val="82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3045992" y="2823347"/>
        <a:ext cx="1120377" cy="358569"/>
      </dsp:txXfrm>
    </dsp:sp>
    <dsp:sp modelId="{893B60AE-E44A-4D79-9B8D-07784D26E696}">
      <dsp:nvSpPr>
        <dsp:cNvPr id="0" name=""/>
        <dsp:cNvSpPr/>
      </dsp:nvSpPr>
      <dsp:spPr>
        <a:xfrm>
          <a:off x="4581879" y="1688382"/>
          <a:ext cx="2628499" cy="2628499"/>
        </a:xfrm>
        <a:prstGeom prst="ellipse">
          <a:avLst/>
        </a:prstGeom>
        <a:gradFill rotWithShape="0">
          <a:gsLst>
            <a:gs pos="0">
              <a:schemeClr val="accent3">
                <a:hueOff val="0"/>
                <a:satOff val="0"/>
                <a:lumOff val="0"/>
                <a:alphaOff val="0"/>
                <a:tint val="60000"/>
                <a:lumMod val="110000"/>
              </a:schemeClr>
            </a:gs>
            <a:gs pos="100000">
              <a:schemeClr val="accent3">
                <a:hueOff val="0"/>
                <a:satOff val="0"/>
                <a:lumOff val="0"/>
                <a:alphaOff val="0"/>
                <a:tint val="82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1590" tIns="21590" rIns="21590" bIns="21590" numCol="1" spcCol="1270" anchor="ctr" anchorCtr="0">
          <a:noAutofit/>
        </a:bodyPr>
        <a:lstStyle/>
        <a:p>
          <a:pPr marL="0" lvl="0" indent="0" algn="ctr" defTabSz="755650" rtl="0">
            <a:lnSpc>
              <a:spcPct val="90000"/>
            </a:lnSpc>
            <a:spcBef>
              <a:spcPct val="0"/>
            </a:spcBef>
            <a:spcAft>
              <a:spcPct val="35000"/>
            </a:spcAft>
            <a:buNone/>
          </a:pPr>
          <a:r>
            <a:rPr lang="en-US" sz="1700" kern="1200">
              <a:latin typeface="Century Gothic" panose="020B0502020202020204"/>
            </a:rPr>
            <a:t>DataSet-ML models</a:t>
          </a:r>
        </a:p>
      </dsp:txBody>
      <dsp:txXfrm>
        <a:off x="4966814" y="2073317"/>
        <a:ext cx="1858629" cy="1858629"/>
      </dsp:txXfrm>
    </dsp:sp>
    <dsp:sp modelId="{CA1C6679-676E-4D3D-802B-047F26B9C27F}">
      <dsp:nvSpPr>
        <dsp:cNvPr id="0" name=""/>
        <dsp:cNvSpPr/>
      </dsp:nvSpPr>
      <dsp:spPr>
        <a:xfrm>
          <a:off x="7423813" y="2240367"/>
          <a:ext cx="1524529" cy="1524529"/>
        </a:xfrm>
        <a:prstGeom prst="mathEqual">
          <a:avLst/>
        </a:prstGeom>
        <a:gradFill rotWithShape="0">
          <a:gsLst>
            <a:gs pos="0">
              <a:schemeClr val="accent3">
                <a:hueOff val="0"/>
                <a:satOff val="0"/>
                <a:lumOff val="0"/>
                <a:alphaOff val="0"/>
                <a:tint val="60000"/>
                <a:lumMod val="110000"/>
              </a:schemeClr>
            </a:gs>
            <a:gs pos="100000">
              <a:schemeClr val="accent3">
                <a:hueOff val="0"/>
                <a:satOff val="0"/>
                <a:lumOff val="0"/>
                <a:alphaOff val="0"/>
                <a:tint val="82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7625889" y="2554420"/>
        <a:ext cx="1120377" cy="896423"/>
      </dsp:txXfrm>
    </dsp:sp>
    <dsp:sp modelId="{D8DBAF48-0A94-4398-B83D-ACDF865D5D49}">
      <dsp:nvSpPr>
        <dsp:cNvPr id="0" name=""/>
        <dsp:cNvSpPr/>
      </dsp:nvSpPr>
      <dsp:spPr>
        <a:xfrm>
          <a:off x="9161776" y="1688382"/>
          <a:ext cx="2628499" cy="2628499"/>
        </a:xfrm>
        <a:prstGeom prst="ellipse">
          <a:avLst/>
        </a:prstGeom>
        <a:gradFill rotWithShape="0">
          <a:gsLst>
            <a:gs pos="0">
              <a:schemeClr val="accent4">
                <a:hueOff val="0"/>
                <a:satOff val="0"/>
                <a:lumOff val="0"/>
                <a:alphaOff val="0"/>
                <a:tint val="60000"/>
                <a:lumMod val="110000"/>
              </a:schemeClr>
            </a:gs>
            <a:gs pos="100000">
              <a:schemeClr val="accent4">
                <a:hueOff val="0"/>
                <a:satOff val="0"/>
                <a:lumOff val="0"/>
                <a:alphaOff val="0"/>
                <a:tint val="82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1590" tIns="21590" rIns="21590" bIns="21590" numCol="1" spcCol="1270" anchor="ctr" anchorCtr="0">
          <a:noAutofit/>
        </a:bodyPr>
        <a:lstStyle/>
        <a:p>
          <a:pPr marL="0" lvl="0" indent="0" algn="ctr" defTabSz="755650" rtl="0">
            <a:lnSpc>
              <a:spcPct val="90000"/>
            </a:lnSpc>
            <a:spcBef>
              <a:spcPct val="0"/>
            </a:spcBef>
            <a:spcAft>
              <a:spcPct val="35000"/>
            </a:spcAft>
            <a:buNone/>
          </a:pPr>
          <a:r>
            <a:rPr lang="en-US" sz="1700" kern="1200">
              <a:latin typeface="Century Gothic" panose="020B0502020202020204"/>
            </a:rPr>
            <a:t>Real time short-term price prediction for all cryptocurrencies</a:t>
          </a:r>
          <a:endParaRPr lang="en-US" sz="1700" kern="1200"/>
        </a:p>
      </dsp:txBody>
      <dsp:txXfrm>
        <a:off x="9546711" y="2073317"/>
        <a:ext cx="1858629" cy="1858629"/>
      </dsp:txXfrm>
    </dsp:sp>
  </dsp:spTree>
</dsp:drawing>
</file>

<file path=ppt/diagrams/layout1.xml><?xml version="1.0" encoding="utf-8"?>
<dgm:layoutDef xmlns:dgm="http://schemas.openxmlformats.org/drawingml/2006/diagram" xmlns:a="http://schemas.openxmlformats.org/drawingml/2006/main" uniqueId="urn:microsoft.com/office/officeart/2005/8/layout/equation1">
  <dgm:title val=""/>
  <dgm:desc val=""/>
  <dgm:catLst>
    <dgm:cat type="relationship" pri="17000"/>
    <dgm:cat type="process"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choose name="Name0">
      <dgm:if name="Name1" func="var" arg="dir" op="equ" val="norm">
        <dgm:alg type="lin">
          <dgm:param type="fallback" val="2D"/>
        </dgm:alg>
      </dgm:if>
      <dgm:else name="Name2">
        <dgm:alg type="lin">
          <dgm:param type="linDir" val="fromR"/>
          <dgm:param type="fallback" val="2D"/>
        </dgm:alg>
      </dgm:else>
    </dgm:choose>
    <dgm:shape xmlns:r="http://schemas.openxmlformats.org/officeDocument/2006/relationships" r:blip="">
      <dgm:adjLst/>
    </dgm:shape>
    <dgm:presOf/>
    <dgm:constrLst>
      <dgm:constr type="w" for="ch" ptType="node" refType="w"/>
      <dgm:constr type="w" for="ch" ptType="sibTrans" refType="w" refFor="ch" refPtType="node" fact="0.58"/>
      <dgm:constr type="primFontSz" for="ch" ptType="node" op="equ" val="65"/>
      <dgm:constr type="primFontSz" for="ch" ptType="sibTrans" op="equ" val="55"/>
      <dgm:constr type="primFontSz" for="ch" ptType="sibTrans" refType="primFontSz" refFor="ch" refPtType="node" op="lte" fact="0.8"/>
      <dgm:constr type="w" for="ch" forName="spacerL" refType="w" refFor="ch" refPtType="sibTrans" fact="0.14"/>
      <dgm:constr type="w" for="ch" forName="spacerR" refType="w" refFor="ch" refPtType="sibTrans" fact="0.14"/>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sibTransForEach" axis="followSib" ptType="sibTrans" cnt="1">
        <dgm:layoutNode name="spacerL">
          <dgm:alg type="sp"/>
          <dgm:shape xmlns:r="http://schemas.openxmlformats.org/officeDocument/2006/relationships" r:blip="">
            <dgm:adjLst/>
          </dgm:shape>
          <dgm:presOf/>
          <dgm:constrLst/>
          <dgm:ruleLst/>
        </dgm:layoutNode>
        <dgm:layoutNode name="sibTrans">
          <dgm:alg type="tx"/>
          <dgm:choose name="Name3">
            <dgm:if name="Name4" axis="followSib" ptType="sibTrans" func="cnt" op="equ" val="0">
              <dgm:shape xmlns:r="http://schemas.openxmlformats.org/officeDocument/2006/relationships" type="mathEqual" r:blip="">
                <dgm:adjLst/>
              </dgm:shape>
            </dgm:if>
            <dgm:else name="Name5">
              <dgm:shape xmlns:r="http://schemas.openxmlformats.org/officeDocument/2006/relationships" type="mathPlus" r:blip="">
                <dgm:adjLst/>
              </dgm:shape>
            </dgm:else>
          </dgm:choose>
          <dgm:presOf axis="self"/>
          <dgm:constrLst>
            <dgm:constr type="h" refType="w"/>
            <dgm:constr type="lMarg"/>
            <dgm:constr type="rMarg"/>
            <dgm:constr type="tMarg"/>
            <dgm:constr type="bMarg"/>
          </dgm:constrLst>
          <dgm:ruleLst>
            <dgm:rule type="primFontSz" val="5" fact="NaN" max="NaN"/>
          </dgm:ruleLst>
        </dgm:layoutNode>
        <dgm:layoutNode name="spacerR">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EF06099-5446-40FD-9454-7018000FF8DC}" type="datetimeFigureOut">
              <a:rPr lang="en-US" smtClean="0"/>
              <a:t>4/29/2020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3C7A540-5A34-4C82-8622-827CEB73AC34}" type="slidenum">
              <a:rPr lang="en-US" smtClean="0"/>
              <a:t>‹#›</a:t>
            </a:fld>
            <a:endParaRPr lang="en-US"/>
          </a:p>
        </p:txBody>
      </p:sp>
    </p:spTree>
    <p:extLst>
      <p:ext uri="{BB962C8B-B14F-4D97-AF65-F5344CB8AC3E}">
        <p14:creationId xmlns:p14="http://schemas.microsoft.com/office/powerpoint/2010/main" val="12793837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can highlight the history of music after </a:t>
            </a:r>
            <a:r>
              <a:rPr lang="en-US" err="1"/>
              <a:t>napster</a:t>
            </a:r>
            <a:r>
              <a:rPr lang="en-US"/>
              <a:t> </a:t>
            </a:r>
          </a:p>
          <a:p>
            <a:r>
              <a:rPr lang="en-US"/>
              <a:t>	https://www.theguardian.com/music/2019/may/31/napster-twenty-years-music-revolution</a:t>
            </a:r>
          </a:p>
          <a:p>
            <a:r>
              <a:rPr lang="en-US"/>
              <a:t>Music and piracy</a:t>
            </a:r>
          </a:p>
          <a:p>
            <a:r>
              <a:rPr lang="en-US"/>
              <a:t>https://visual.ly/community/infographic/entertainment/music-and-piracy</a:t>
            </a:r>
          </a:p>
        </p:txBody>
      </p:sp>
      <p:sp>
        <p:nvSpPr>
          <p:cNvPr id="4" name="Slide Number Placeholder 3"/>
          <p:cNvSpPr>
            <a:spLocks noGrp="1"/>
          </p:cNvSpPr>
          <p:nvPr>
            <p:ph type="sldNum" sz="quarter" idx="5"/>
          </p:nvPr>
        </p:nvSpPr>
        <p:spPr/>
        <p:txBody>
          <a:bodyPr/>
          <a:lstStyle/>
          <a:p>
            <a:fld id="{13C7A540-5A34-4C82-8622-827CEB73AC34}" type="slidenum">
              <a:rPr lang="en-US" smtClean="0"/>
              <a:t>2</a:t>
            </a:fld>
            <a:endParaRPr lang="en-US"/>
          </a:p>
        </p:txBody>
      </p:sp>
    </p:spTree>
    <p:extLst>
      <p:ext uri="{BB962C8B-B14F-4D97-AF65-F5344CB8AC3E}">
        <p14:creationId xmlns:p14="http://schemas.microsoft.com/office/powerpoint/2010/main" val="9677689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can highlight the history of music after </a:t>
            </a:r>
            <a:r>
              <a:rPr lang="en-US" err="1"/>
              <a:t>napster</a:t>
            </a:r>
            <a:r>
              <a:rPr lang="en-US"/>
              <a:t> </a:t>
            </a:r>
          </a:p>
          <a:p>
            <a:r>
              <a:rPr lang="en-US"/>
              <a:t>	https://www.theguardian.com/music/2019/may/31/napster-twenty-years-music-revolution</a:t>
            </a:r>
          </a:p>
          <a:p>
            <a:r>
              <a:rPr lang="en-US"/>
              <a:t>Music and piracy</a:t>
            </a:r>
          </a:p>
          <a:p>
            <a:r>
              <a:rPr lang="en-US"/>
              <a:t>https://visual.ly/community/infographic/entertainment/music-and-piracy</a:t>
            </a:r>
          </a:p>
        </p:txBody>
      </p:sp>
      <p:sp>
        <p:nvSpPr>
          <p:cNvPr id="4" name="Slide Number Placeholder 3"/>
          <p:cNvSpPr>
            <a:spLocks noGrp="1"/>
          </p:cNvSpPr>
          <p:nvPr>
            <p:ph type="sldNum" sz="quarter" idx="5"/>
          </p:nvPr>
        </p:nvSpPr>
        <p:spPr/>
        <p:txBody>
          <a:bodyPr/>
          <a:lstStyle/>
          <a:p>
            <a:fld id="{13C7A540-5A34-4C82-8622-827CEB73AC34}" type="slidenum">
              <a:rPr lang="en-US" smtClean="0"/>
              <a:t>3</a:t>
            </a:fld>
            <a:endParaRPr lang="en-US"/>
          </a:p>
        </p:txBody>
      </p:sp>
    </p:spTree>
    <p:extLst>
      <p:ext uri="{BB962C8B-B14F-4D97-AF65-F5344CB8AC3E}">
        <p14:creationId xmlns:p14="http://schemas.microsoft.com/office/powerpoint/2010/main" val="21296759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3C7A540-5A34-4C82-8622-827CEB73AC34}" type="slidenum">
              <a:rPr lang="en-US" smtClean="0"/>
              <a:t>7</a:t>
            </a:fld>
            <a:endParaRPr lang="en-US"/>
          </a:p>
        </p:txBody>
      </p:sp>
    </p:spTree>
    <p:extLst>
      <p:ext uri="{BB962C8B-B14F-4D97-AF65-F5344CB8AC3E}">
        <p14:creationId xmlns:p14="http://schemas.microsoft.com/office/powerpoint/2010/main" val="36263121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US"/>
              <a:t>Click to edit Master title style</a:t>
            </a:r>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02AC24A9-CCB6-4F8D-B8DB-C2F3692CFA5A}" type="datetimeFigureOut">
              <a:rPr lang="en-US" smtClean="0"/>
              <a:t>4/29/2020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9194342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US"/>
              <a:t>Click to edit Master title style</a:t>
            </a:r>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2AC24A9-CCB6-4F8D-B8DB-C2F3692CFA5A}" type="datetimeFigureOut">
              <a:rPr lang="en-US" smtClean="0"/>
              <a:t>4/29/2020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1874299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US"/>
              <a:t>Click to edit Master title style</a:t>
            </a:r>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2AC24A9-CCB6-4F8D-B8DB-C2F3692CFA5A}" type="datetimeFigureOut">
              <a:rPr lang="en-US" smtClean="0"/>
              <a:t>4/29/2020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68198305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a:t>Click to edit Master title style</a:t>
            </a:r>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02AC24A9-CCB6-4F8D-B8DB-C2F3692CFA5A}" type="datetimeFigureOut">
              <a:rPr lang="en-US" smtClean="0"/>
              <a:t>4/29/2020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41143252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US"/>
              <a:t>Click to edit Master title style</a:t>
            </a:r>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02AC24A9-CCB6-4F8D-B8DB-C2F3692CFA5A}" type="datetimeFigureOut">
              <a:rPr lang="en-US" smtClean="0"/>
              <a:t>4/29/2020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88262026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US"/>
              <a:t>Click to edit Master title style</a:t>
            </a:r>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2AC24A9-CCB6-4F8D-B8DB-C2F3692CFA5A}" type="datetimeFigureOut">
              <a:rPr lang="en-US" smtClean="0"/>
              <a:t>4/29/2020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4828911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US"/>
              <a:t>Click to edit Master title style</a:t>
            </a:r>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2AC24A9-CCB6-4F8D-B8DB-C2F3692CFA5A}" type="datetimeFigureOut">
              <a:rPr lang="en-US" smtClean="0"/>
              <a:t>4/29/2020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68773331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2AC24A9-CCB6-4F8D-B8DB-C2F3692CFA5A}" type="datetimeFigureOut">
              <a:rPr lang="en-US" smtClean="0"/>
              <a:t>4/29/2020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01802955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2AC24A9-CCB6-4F8D-B8DB-C2F3692CFA5A}" type="datetimeFigureOut">
              <a:rPr lang="en-US" smtClean="0"/>
              <a:t>4/29/2020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8812028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2AC24A9-CCB6-4F8D-B8DB-C2F3692CFA5A}" type="datetimeFigureOut">
              <a:rPr lang="en-US" smtClean="0"/>
              <a:t>4/29/2020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9770684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US"/>
              <a:t>Click to edit Master title style</a:t>
            </a:r>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2AC24A9-CCB6-4F8D-B8DB-C2F3692CFA5A}" type="datetimeFigureOut">
              <a:rPr lang="en-US" smtClean="0"/>
              <a:t>4/29/2020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6021758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2AC24A9-CCB6-4F8D-B8DB-C2F3692CFA5A}" type="datetimeFigureOut">
              <a:rPr lang="en-US" smtClean="0"/>
              <a:t>4/29/2020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5761158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2AC24A9-CCB6-4F8D-B8DB-C2F3692CFA5A}" type="datetimeFigureOut">
              <a:rPr lang="en-US" smtClean="0"/>
              <a:t>4/29/2020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0260192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2AC24A9-CCB6-4F8D-B8DB-C2F3692CFA5A}" type="datetimeFigureOut">
              <a:rPr lang="en-US" smtClean="0"/>
              <a:t>4/29/2020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2755893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2AC24A9-CCB6-4F8D-B8DB-C2F3692CFA5A}" type="datetimeFigureOut">
              <a:rPr lang="en-US" smtClean="0"/>
              <a:t>4/29/2020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9082392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US"/>
              <a:t>Click to edit Master title style</a:t>
            </a:r>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2AC24A9-CCB6-4F8D-B8DB-C2F3692CFA5A}" type="datetimeFigureOut">
              <a:rPr lang="en-US" smtClean="0"/>
              <a:t>4/29/2020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9931787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US"/>
              <a:t>Click to edit Master title style</a:t>
            </a:r>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399212" y="5883275"/>
            <a:ext cx="914400" cy="365125"/>
          </a:xfrm>
        </p:spPr>
        <p:txBody>
          <a:bodyPr/>
          <a:lstStyle/>
          <a:p>
            <a:fld id="{02AC24A9-CCB6-4F8D-B8DB-C2F3692CFA5A}" type="datetimeFigureOut">
              <a:rPr lang="en-US" smtClean="0"/>
              <a:t>4/29/2020</a:t>
            </a:fld>
            <a:endParaRPr lang="en-US"/>
          </a:p>
        </p:txBody>
      </p:sp>
      <p:sp>
        <p:nvSpPr>
          <p:cNvPr id="6" name="Footer Placeholder 5"/>
          <p:cNvSpPr>
            <a:spLocks noGrp="1"/>
          </p:cNvSpPr>
          <p:nvPr>
            <p:ph type="ftr" sz="quarter" idx="11"/>
          </p:nvPr>
        </p:nvSpPr>
        <p:spPr>
          <a:xfrm>
            <a:off x="1141412" y="5883275"/>
            <a:ext cx="5105400" cy="365125"/>
          </a:xfrm>
        </p:spPr>
        <p:txBody>
          <a:bodyPr/>
          <a:lstStyle/>
          <a:p>
            <a:endParaRPr lang="en-US"/>
          </a:p>
        </p:txBody>
      </p:sp>
      <p:sp>
        <p:nvSpPr>
          <p:cNvPr id="7" name="Slide Number Placeholder 6"/>
          <p:cNvSpPr>
            <a:spLocks noGrp="1"/>
          </p:cNvSpPr>
          <p:nvPr>
            <p:ph type="sldNum" sz="quarter" idx="12"/>
          </p:nvPr>
        </p:nvSpPr>
        <p:spPr>
          <a:xfrm>
            <a:off x="10742612" y="5883275"/>
            <a:ext cx="322567"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7175871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microsoft.com/office/2007/relationships/hdphoto" Target="../media/hdphoto1.wdp"/><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duotone>
              <a:schemeClr val="bg2">
                <a:shade val="28000"/>
                <a:satMod val="94000"/>
                <a:lumMod val="20000"/>
              </a:schemeClr>
              <a:schemeClr val="bg2">
                <a:tint val="94000"/>
                <a:shade val="84000"/>
                <a:satMod val="148000"/>
                <a:lumMod val="114000"/>
              </a:schemeClr>
            </a:duotone>
            <a:extLst>
              <a:ext uri="{BEBA8EAE-BF5A-486C-A8C5-ECC9F3942E4B}">
                <a14:imgProps xmlns:a14="http://schemas.microsoft.com/office/drawing/2010/main">
                  <a14:imgLayer r:embed="rId20">
                    <a14:imgEffect>
                      <a14:sharpenSoften amount="-6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02AC24A9-CCB6-4F8D-B8DB-C2F3692CFA5A}" type="datetimeFigureOut">
              <a:rPr lang="en-US" smtClean="0"/>
              <a:t>4/29/2020</a:t>
            </a:fld>
            <a:endParaRPr lang="en-US"/>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B2DC25EE-239B-4C5F-AAD1-255A7D5F1EE2}" type="slidenum">
              <a:rPr lang="en-US" smtClean="0"/>
              <a:t>‹#›</a:t>
            </a:fld>
            <a:endParaRPr lang="en-US"/>
          </a:p>
        </p:txBody>
      </p:sp>
    </p:spTree>
    <p:extLst>
      <p:ext uri="{BB962C8B-B14F-4D97-AF65-F5344CB8AC3E}">
        <p14:creationId xmlns:p14="http://schemas.microsoft.com/office/powerpoint/2010/main" val="3206052116"/>
      </p:ext>
    </p:extLst>
  </p:cSld>
  <p:clrMap bg1="dk1" tx1="lt1" bg2="dk2" tx2="lt2" accent1="accent1" accent2="accent2" accent3="accent3" accent4="accent4" accent5="accent5" accent6="accent6" hlink="hlink" folHlink="folHlink"/>
  <p:sldLayoutIdLst>
    <p:sldLayoutId id="2147483852" r:id="rId1"/>
    <p:sldLayoutId id="2147483853" r:id="rId2"/>
    <p:sldLayoutId id="2147483854" r:id="rId3"/>
    <p:sldLayoutId id="2147483855" r:id="rId4"/>
    <p:sldLayoutId id="2147483856" r:id="rId5"/>
    <p:sldLayoutId id="2147483857" r:id="rId6"/>
    <p:sldLayoutId id="2147483858" r:id="rId7"/>
    <p:sldLayoutId id="2147483859" r:id="rId8"/>
    <p:sldLayoutId id="2147483860" r:id="rId9"/>
    <p:sldLayoutId id="2147483861" r:id="rId10"/>
    <p:sldLayoutId id="2147483862" r:id="rId11"/>
    <p:sldLayoutId id="2147483863" r:id="rId12"/>
    <p:sldLayoutId id="2147483864" r:id="rId13"/>
    <p:sldLayoutId id="2147483865" r:id="rId14"/>
    <p:sldLayoutId id="2147483866" r:id="rId15"/>
    <p:sldLayoutId id="2147483867" r:id="rId16"/>
    <p:sldLayoutId id="2147483868" r:id="rId17"/>
  </p:sldLayoutIdLst>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comments" Target="../comments/comment1.xml"/><Relationship Id="rId4" Type="http://schemas.openxmlformats.org/officeDocument/2006/relationships/hyperlink" Target="https://www.blockchain.us/crypto-trading-guide-trendlines-support-and-resistance/"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hyperlink" Target="https://www.calvinayre.com/2018/07/12/conference/beckys-affiliated-blockchain-crypto-tbc-igb-live-next-week/" TargetMode="Externa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hyperlink" Target="https://github.com/asahicantu/DAT500" TargetMode="External"/><Relationship Id="rId4" Type="http://schemas.openxmlformats.org/officeDocument/2006/relationships/image" Target="../media/image31.png"/></Relationships>
</file>

<file path=ppt/slides/_rels/slide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mailto:d.urdal@stud.uis.no" TargetMode="External"/><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hyperlink" Target="https://github.com/asahicantu" TargetMode="External"/><Relationship Id="rId4" Type="http://schemas.openxmlformats.org/officeDocument/2006/relationships/hyperlink" Target="mailto:asahicantu@outlook.com"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slides/_rels/slide6.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6.svg"/><Relationship Id="rId13" Type="http://schemas.openxmlformats.org/officeDocument/2006/relationships/image" Target="../media/image21.png"/><Relationship Id="rId3" Type="http://schemas.openxmlformats.org/officeDocument/2006/relationships/hyperlink" Target="https://www.kaggle.com/jorijnsmit/binance-full-history" TargetMode="External"/><Relationship Id="rId7" Type="http://schemas.openxmlformats.org/officeDocument/2006/relationships/image" Target="../media/image15.png"/><Relationship Id="rId12"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hyperlink" Target="https://coinmarketcap.com/" TargetMode="External"/><Relationship Id="rId11" Type="http://schemas.openxmlformats.org/officeDocument/2006/relationships/image" Target="../media/image19.png"/><Relationship Id="rId5" Type="http://schemas.openxmlformats.org/officeDocument/2006/relationships/hyperlink" Target="https://www.kaggle.com/asahicantu/cryptocurency-cointelegraph-newsfeed" TargetMode="External"/><Relationship Id="rId10" Type="http://schemas.openxmlformats.org/officeDocument/2006/relationships/image" Target="../media/image18.png"/><Relationship Id="rId4" Type="http://schemas.openxmlformats.org/officeDocument/2006/relationships/hyperlink" Target="https://cointelegraph.com/" TargetMode="External"/><Relationship Id="rId9" Type="http://schemas.openxmlformats.org/officeDocument/2006/relationships/image" Target="../media/image17.png"/></Relationships>
</file>

<file path=ppt/slides/_rels/slide8.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hyperlink" Target="https://www.kaggle.com/taniaj/cryptocurrency-market-analysis" TargetMode="External"/><Relationship Id="rId7" Type="http://schemas.openxmlformats.org/officeDocument/2006/relationships/image" Target="../media/image22.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hyperlink" Target="https://www.kdnuggets.com/2018/11/keras-long-short-term-memory-lstm-model-predict-stock-prices.html" TargetMode="External"/><Relationship Id="rId5" Type="http://schemas.openxmlformats.org/officeDocument/2006/relationships/hyperlink" Target="https://www.hindawi.com/journals/complexity/2018/8983590/" TargetMode="External"/><Relationship Id="rId4" Type="http://schemas.openxmlformats.org/officeDocument/2006/relationships/hyperlink" Target="https://www.kaggle.com/taniaj/cryptocurrency-price-forecasting"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pic>
        <p:nvPicPr>
          <p:cNvPr id="5" name="Picture 4" descr="A close up of text on a black background&#10;&#10;Description automatically generated">
            <a:extLst>
              <a:ext uri="{FF2B5EF4-FFF2-40B4-BE49-F238E27FC236}">
                <a16:creationId xmlns:a16="http://schemas.microsoft.com/office/drawing/2014/main" id="{C8678066-7058-43B0-A145-56E4DB393E3A}"/>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t="12300" b="25381"/>
          <a:stretch/>
        </p:blipFill>
        <p:spPr>
          <a:xfrm>
            <a:off x="20" y="9"/>
            <a:ext cx="12191980" cy="4739139"/>
          </a:xfrm>
          <a:prstGeom prst="rect">
            <a:avLst/>
          </a:prstGeom>
        </p:spPr>
      </p:pic>
      <p:sp>
        <p:nvSpPr>
          <p:cNvPr id="2" name="Title 1"/>
          <p:cNvSpPr>
            <a:spLocks noGrp="1"/>
          </p:cNvSpPr>
          <p:nvPr>
            <p:ph type="ctrTitle"/>
          </p:nvPr>
        </p:nvSpPr>
        <p:spPr>
          <a:xfrm>
            <a:off x="1751012" y="4363271"/>
            <a:ext cx="8676222" cy="1066801"/>
          </a:xfrm>
        </p:spPr>
        <p:txBody>
          <a:bodyPr>
            <a:normAutofit/>
          </a:bodyPr>
          <a:lstStyle/>
          <a:p>
            <a:pPr>
              <a:lnSpc>
                <a:spcPct val="90000"/>
              </a:lnSpc>
            </a:pPr>
            <a:r>
              <a:rPr lang="en-US" sz="3400">
                <a:cs typeface="Calibri Light"/>
              </a:rPr>
              <a:t>Crypto Market Analysis Prediction</a:t>
            </a:r>
            <a:endParaRPr lang="en-US" sz="3400"/>
          </a:p>
        </p:txBody>
      </p:sp>
      <p:sp>
        <p:nvSpPr>
          <p:cNvPr id="3" name="Subtitle 2"/>
          <p:cNvSpPr>
            <a:spLocks noGrp="1"/>
          </p:cNvSpPr>
          <p:nvPr>
            <p:ph type="subTitle" idx="1"/>
          </p:nvPr>
        </p:nvSpPr>
        <p:spPr>
          <a:xfrm>
            <a:off x="1751012" y="5516211"/>
            <a:ext cx="8676222" cy="722243"/>
          </a:xfrm>
        </p:spPr>
        <p:txBody>
          <a:bodyPr>
            <a:normAutofit/>
          </a:bodyPr>
          <a:lstStyle/>
          <a:p>
            <a:pPr>
              <a:lnSpc>
                <a:spcPct val="90000"/>
              </a:lnSpc>
            </a:pPr>
            <a:r>
              <a:rPr lang="en-US" sz="1500"/>
              <a:t>Daniel </a:t>
            </a:r>
            <a:r>
              <a:rPr lang="en-US" sz="1500" err="1"/>
              <a:t>Urdal</a:t>
            </a:r>
            <a:endParaRPr lang="en-US" sz="1500"/>
          </a:p>
          <a:p>
            <a:pPr>
              <a:lnSpc>
                <a:spcPct val="90000"/>
              </a:lnSpc>
            </a:pPr>
            <a:r>
              <a:rPr lang="en-US" sz="1500"/>
              <a:t>Asahi Cantu</a:t>
            </a:r>
          </a:p>
          <a:p>
            <a:pPr>
              <a:lnSpc>
                <a:spcPct val="90000"/>
              </a:lnSpc>
            </a:pPr>
            <a:endParaRPr lang="en-US" sz="1500"/>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pic>
        <p:nvPicPr>
          <p:cNvPr id="5" name="Picture 4" descr="A circuit board&#10;&#10;Description automatically generated">
            <a:extLst>
              <a:ext uri="{FF2B5EF4-FFF2-40B4-BE49-F238E27FC236}">
                <a16:creationId xmlns:a16="http://schemas.microsoft.com/office/drawing/2014/main" id="{608D89E6-4F7B-4E54-B7CB-690BB89DE6F6}"/>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13516" y="-2"/>
            <a:ext cx="12164971" cy="6858002"/>
          </a:xfrm>
          <a:prstGeom prst="rect">
            <a:avLst/>
          </a:prstGeom>
        </p:spPr>
      </p:pic>
      <p:sp>
        <p:nvSpPr>
          <p:cNvPr id="2" name="Title 1">
            <a:extLst>
              <a:ext uri="{FF2B5EF4-FFF2-40B4-BE49-F238E27FC236}">
                <a16:creationId xmlns:a16="http://schemas.microsoft.com/office/drawing/2014/main" id="{B25F9E7C-A75A-4F1B-B317-9BCF32623B34}"/>
              </a:ext>
            </a:extLst>
          </p:cNvPr>
          <p:cNvSpPr>
            <a:spLocks noGrp="1"/>
          </p:cNvSpPr>
          <p:nvPr>
            <p:ph type="title"/>
          </p:nvPr>
        </p:nvSpPr>
        <p:spPr>
          <a:xfrm>
            <a:off x="842976" y="3608437"/>
            <a:ext cx="3332955" cy="3175836"/>
          </a:xfrm>
        </p:spPr>
        <p:txBody>
          <a:bodyPr anchor="ctr">
            <a:normAutofit/>
          </a:bodyPr>
          <a:lstStyle/>
          <a:p>
            <a:r>
              <a:rPr lang="en-US" sz="3100"/>
              <a:t>Algorithms</a:t>
            </a:r>
          </a:p>
        </p:txBody>
      </p:sp>
      <p:sp>
        <p:nvSpPr>
          <p:cNvPr id="9" name="Rectangle 7">
            <a:extLst>
              <a:ext uri="{FF2B5EF4-FFF2-40B4-BE49-F238E27FC236}">
                <a16:creationId xmlns:a16="http://schemas.microsoft.com/office/drawing/2014/main" id="{375136A9-49F9-4DA0-A741-F065B0FA0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3356" y="0"/>
            <a:ext cx="7558643" cy="6858000"/>
          </a:xfrm>
          <a:prstGeom prst="rect">
            <a:avLst/>
          </a:prstGeom>
          <a:solidFill>
            <a:schemeClr val="bg2"/>
          </a:solidFill>
          <a:ln>
            <a:noFill/>
          </a:ln>
          <a:effectLst>
            <a:innerShdw blurRad="63500" dist="508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9">
            <a:extLst>
              <a:ext uri="{FF2B5EF4-FFF2-40B4-BE49-F238E27FC236}">
                <a16:creationId xmlns:a16="http://schemas.microsoft.com/office/drawing/2014/main" id="{B912F6C7-0423-4B6F-AECE-710C848918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46539" y="3195797"/>
            <a:ext cx="6858000" cy="466406"/>
          </a:xfrm>
          <a:prstGeom prst="rect">
            <a:avLst/>
          </a:prstGeom>
          <a:gradFill>
            <a:gsLst>
              <a:gs pos="0">
                <a:srgbClr val="363D46">
                  <a:alpha val="0"/>
                </a:srgbClr>
              </a:gs>
              <a:gs pos="100000">
                <a:srgbClr val="363D46">
                  <a:lumMod val="75000"/>
                </a:srgbClr>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13" name="Straight Connector 11">
            <a:extLst>
              <a:ext uri="{FF2B5EF4-FFF2-40B4-BE49-F238E27FC236}">
                <a16:creationId xmlns:a16="http://schemas.microsoft.com/office/drawing/2014/main" id="{A7208205-03EE-4EC8-9C34-59270C1880D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2336" y="0"/>
            <a:ext cx="0" cy="6858000"/>
          </a:xfrm>
          <a:prstGeom prst="line">
            <a:avLst/>
          </a:prstGeom>
          <a:solidFill>
            <a:srgbClr val="FFFFFF"/>
          </a:solidFill>
          <a:ln w="38100" cap="flat">
            <a:gradFill flip="none" rotWithShape="1">
              <a:gsLst>
                <a:gs pos="0">
                  <a:srgbClr val="363D46"/>
                </a:gs>
                <a:gs pos="100000">
                  <a:srgbClr val="363D46">
                    <a:lumMod val="75000"/>
                  </a:srgbClr>
                </a:gs>
              </a:gsLst>
              <a:lin ang="5400000" scaled="0"/>
              <a:tileRect/>
            </a:gradFill>
            <a:miter lim="800000"/>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cxnSp>
      <p:sp>
        <p:nvSpPr>
          <p:cNvPr id="3" name="Content Placeholder 2">
            <a:extLst>
              <a:ext uri="{FF2B5EF4-FFF2-40B4-BE49-F238E27FC236}">
                <a16:creationId xmlns:a16="http://schemas.microsoft.com/office/drawing/2014/main" id="{1F8B26F1-3F4A-498C-B407-404A36A00802}"/>
              </a:ext>
            </a:extLst>
          </p:cNvPr>
          <p:cNvSpPr>
            <a:spLocks noGrp="1"/>
          </p:cNvSpPr>
          <p:nvPr>
            <p:ph idx="1"/>
          </p:nvPr>
        </p:nvSpPr>
        <p:spPr>
          <a:xfrm>
            <a:off x="4973046" y="714375"/>
            <a:ext cx="6253751" cy="5076825"/>
          </a:xfrm>
        </p:spPr>
        <p:txBody>
          <a:bodyPr>
            <a:normAutofit/>
          </a:bodyPr>
          <a:lstStyle/>
          <a:p>
            <a:r>
              <a:rPr lang="en-US">
                <a:solidFill>
                  <a:srgbClr val="FFC000"/>
                </a:solidFill>
                <a:effectLst>
                  <a:glow rad="38100">
                    <a:prstClr val="black">
                      <a:lumMod val="50000"/>
                      <a:lumOff val="50000"/>
                      <a:alpha val="20000"/>
                    </a:prstClr>
                  </a:glow>
                  <a:outerShdw blurRad="44450" dist="12700" dir="13860000" algn="tl" rotWithShape="0">
                    <a:srgbClr val="000000">
                      <a:alpha val="20000"/>
                    </a:srgbClr>
                  </a:outerShdw>
                </a:effectLst>
              </a:rPr>
              <a:t>Market prediction model:</a:t>
            </a:r>
          </a:p>
          <a:p>
            <a:pPr lvl="1"/>
            <a:r>
              <a:rPr lang="en-US">
                <a:solidFill>
                  <a:schemeClr val="tx1"/>
                </a:solidFill>
                <a:effectLst>
                  <a:glow rad="38100">
                    <a:prstClr val="black">
                      <a:lumMod val="50000"/>
                      <a:lumOff val="50000"/>
                      <a:alpha val="20000"/>
                    </a:prstClr>
                  </a:glow>
                  <a:outerShdw blurRad="44450" dist="12700" dir="13860000" algn="tl" rotWithShape="0">
                    <a:srgbClr val="000000">
                      <a:alpha val="20000"/>
                    </a:srgbClr>
                  </a:outerShdw>
                </a:effectLst>
              </a:rPr>
              <a:t>LSTM-RNN with TensorFlow - ~ 300 Epochs</a:t>
            </a:r>
          </a:p>
          <a:p>
            <a:pPr lvl="1"/>
            <a:r>
              <a:rPr lang="en-US">
                <a:solidFill>
                  <a:schemeClr val="tx1"/>
                </a:solidFill>
                <a:effectLst>
                  <a:glow rad="38100">
                    <a:prstClr val="black">
                      <a:lumMod val="50000"/>
                      <a:lumOff val="50000"/>
                      <a:alpha val="20000"/>
                    </a:prstClr>
                  </a:glow>
                  <a:outerShdw blurRad="44450" dist="12700" dir="13860000" algn="tl" rotWithShape="0">
                    <a:srgbClr val="000000">
                      <a:alpha val="20000"/>
                    </a:srgbClr>
                  </a:outerShdw>
                </a:effectLst>
              </a:rPr>
              <a:t>News extraction algorithm – Python Script</a:t>
            </a:r>
            <a:endParaRPr lang="en-US">
              <a:solidFill>
                <a:schemeClr val="tx1"/>
              </a:solidFill>
            </a:endParaRPr>
          </a:p>
          <a:p>
            <a:r>
              <a:rPr lang="en-US">
                <a:solidFill>
                  <a:schemeClr val="accent3"/>
                </a:solidFill>
                <a:effectLst>
                  <a:glow rad="38100">
                    <a:prstClr val="black">
                      <a:lumMod val="50000"/>
                      <a:lumOff val="50000"/>
                      <a:alpha val="20000"/>
                    </a:prstClr>
                  </a:glow>
                  <a:outerShdw blurRad="44450" dist="12700" dir="13860000" algn="tl" rotWithShape="0">
                    <a:srgbClr val="000000">
                      <a:alpha val="20000"/>
                    </a:srgbClr>
                  </a:outerShdw>
                </a:effectLst>
              </a:rPr>
              <a:t>Sentiment analysis model for untrained data</a:t>
            </a:r>
          </a:p>
          <a:p>
            <a:pPr lvl="1"/>
            <a:r>
              <a:rPr lang="en-US">
                <a:solidFill>
                  <a:schemeClr val="tx1"/>
                </a:solidFill>
                <a:effectLst>
                  <a:glow rad="38100">
                    <a:prstClr val="black">
                      <a:lumMod val="50000"/>
                      <a:lumOff val="50000"/>
                      <a:alpha val="20000"/>
                    </a:prstClr>
                  </a:glow>
                  <a:outerShdw blurRad="44450" dist="12700" dir="13860000" algn="tl" rotWithShape="0">
                    <a:srgbClr val="000000">
                      <a:alpha val="20000"/>
                    </a:srgbClr>
                  </a:outerShdw>
                </a:effectLst>
              </a:rPr>
              <a:t>Predict how news affect prices via unsupervised learning</a:t>
            </a:r>
          </a:p>
          <a:p>
            <a:pPr lvl="1"/>
            <a:r>
              <a:rPr lang="en-US">
                <a:solidFill>
                  <a:schemeClr val="tx1"/>
                </a:solidFill>
                <a:effectLst>
                  <a:glow rad="38100">
                    <a:prstClr val="black">
                      <a:lumMod val="50000"/>
                      <a:lumOff val="50000"/>
                      <a:alpha val="20000"/>
                    </a:prstClr>
                  </a:glow>
                  <a:outerShdw blurRad="44450" dist="12700" dir="13860000" algn="tl" rotWithShape="0">
                    <a:srgbClr val="000000">
                      <a:alpha val="20000"/>
                    </a:srgbClr>
                  </a:outerShdw>
                </a:effectLst>
              </a:rPr>
              <a:t>K-Means Clustering</a:t>
            </a:r>
          </a:p>
          <a:p>
            <a:pPr lvl="1"/>
            <a:r>
              <a:rPr lang="en-US">
                <a:solidFill>
                  <a:schemeClr val="tx1"/>
                </a:solidFill>
                <a:effectLst>
                  <a:glow rad="38100">
                    <a:prstClr val="black">
                      <a:lumMod val="50000"/>
                      <a:lumOff val="50000"/>
                      <a:alpha val="20000"/>
                    </a:prstClr>
                  </a:glow>
                  <a:outerShdw blurRad="44450" dist="12700" dir="13860000" algn="tl" rotWithShape="0">
                    <a:srgbClr val="000000">
                      <a:alpha val="20000"/>
                    </a:srgbClr>
                  </a:outerShdw>
                </a:effectLst>
              </a:rPr>
              <a:t>NLP - Text Summarization</a:t>
            </a:r>
          </a:p>
        </p:txBody>
      </p:sp>
    </p:spTree>
    <p:extLst>
      <p:ext uri="{BB962C8B-B14F-4D97-AF65-F5344CB8AC3E}">
        <p14:creationId xmlns:p14="http://schemas.microsoft.com/office/powerpoint/2010/main" val="6581105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F6DD19-F654-4F70-8125-967C25F5A11B}"/>
              </a:ext>
            </a:extLst>
          </p:cNvPr>
          <p:cNvSpPr>
            <a:spLocks noGrp="1"/>
          </p:cNvSpPr>
          <p:nvPr>
            <p:ph type="title"/>
          </p:nvPr>
        </p:nvSpPr>
        <p:spPr>
          <a:xfrm>
            <a:off x="154561" y="109928"/>
            <a:ext cx="9905998" cy="1468582"/>
          </a:xfrm>
        </p:spPr>
        <p:txBody>
          <a:bodyPr>
            <a:normAutofit/>
          </a:bodyPr>
          <a:lstStyle/>
          <a:p>
            <a:r>
              <a:rPr lang="en-US"/>
              <a:t>Expected results</a:t>
            </a:r>
          </a:p>
        </p:txBody>
      </p:sp>
      <p:graphicFrame>
        <p:nvGraphicFramePr>
          <p:cNvPr id="9" name="Diagram 9">
            <a:extLst>
              <a:ext uri="{FF2B5EF4-FFF2-40B4-BE49-F238E27FC236}">
                <a16:creationId xmlns:a16="http://schemas.microsoft.com/office/drawing/2014/main" id="{13E77B11-A27A-47A1-B046-E77E9E7FE886}"/>
              </a:ext>
            </a:extLst>
          </p:cNvPr>
          <p:cNvGraphicFramePr/>
          <p:nvPr>
            <p:extLst>
              <p:ext uri="{D42A27DB-BD31-4B8C-83A1-F6EECF244321}">
                <p14:modId xmlns:p14="http://schemas.microsoft.com/office/powerpoint/2010/main" val="3131783111"/>
              </p:ext>
            </p:extLst>
          </p:nvPr>
        </p:nvGraphicFramePr>
        <p:xfrm>
          <a:off x="148559" y="841086"/>
          <a:ext cx="11792259" cy="600526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1363676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594913-8977-4896-ADDB-7E2E4E65CFA8}"/>
              </a:ext>
            </a:extLst>
          </p:cNvPr>
          <p:cNvSpPr>
            <a:spLocks noGrp="1"/>
          </p:cNvSpPr>
          <p:nvPr>
            <p:ph type="title"/>
          </p:nvPr>
        </p:nvSpPr>
        <p:spPr>
          <a:xfrm>
            <a:off x="715880" y="-23751"/>
            <a:ext cx="9905998" cy="1905000"/>
          </a:xfrm>
        </p:spPr>
        <p:txBody>
          <a:bodyPr/>
          <a:lstStyle/>
          <a:p>
            <a:r>
              <a:rPr lang="en-US">
                <a:effectLst>
                  <a:glow rad="38100">
                    <a:prstClr val="black">
                      <a:lumMod val="65000"/>
                      <a:lumOff val="35000"/>
                      <a:alpha val="40000"/>
                    </a:prstClr>
                  </a:glow>
                  <a:outerShdw blurRad="28575" dist="38100" dir="14040000" algn="tl" rotWithShape="0">
                    <a:srgbClr val="000000">
                      <a:alpha val="25000"/>
                    </a:srgbClr>
                  </a:outerShdw>
                </a:effectLst>
              </a:rPr>
              <a:t>Current challenges</a:t>
            </a:r>
            <a:endParaRPr lang="en-US"/>
          </a:p>
        </p:txBody>
      </p:sp>
      <p:sp>
        <p:nvSpPr>
          <p:cNvPr id="3" name="Content Placeholder 2">
            <a:extLst>
              <a:ext uri="{FF2B5EF4-FFF2-40B4-BE49-F238E27FC236}">
                <a16:creationId xmlns:a16="http://schemas.microsoft.com/office/drawing/2014/main" id="{8719A912-4AB5-4D2A-957E-3C5927DBD1D6}"/>
              </a:ext>
            </a:extLst>
          </p:cNvPr>
          <p:cNvSpPr>
            <a:spLocks noGrp="1"/>
          </p:cNvSpPr>
          <p:nvPr>
            <p:ph idx="1"/>
          </p:nvPr>
        </p:nvSpPr>
        <p:spPr>
          <a:xfrm>
            <a:off x="102323" y="1789047"/>
            <a:ext cx="10964880" cy="5056555"/>
          </a:xfrm>
        </p:spPr>
        <p:txBody>
          <a:bodyPr>
            <a:normAutofit/>
          </a:bodyPr>
          <a:lstStyle/>
          <a:p>
            <a:r>
              <a:rPr lang="en-US">
                <a:solidFill>
                  <a:srgbClr val="FFC000"/>
                </a:solidFill>
                <a:effectLst>
                  <a:glow rad="38100">
                    <a:prstClr val="black">
                      <a:lumMod val="50000"/>
                      <a:lumOff val="50000"/>
                      <a:alpha val="20000"/>
                    </a:prstClr>
                  </a:glow>
                  <a:outerShdw blurRad="44450" dist="12700" dir="13860000" algn="tl" rotWithShape="0">
                    <a:srgbClr val="000000">
                      <a:alpha val="20000"/>
                    </a:srgbClr>
                  </a:outerShdw>
                </a:effectLst>
              </a:rPr>
              <a:t>Data storage requirements</a:t>
            </a:r>
          </a:p>
          <a:p>
            <a:pPr lvl="1"/>
            <a:r>
              <a:rPr lang="en-US" err="1">
                <a:effectLst>
                  <a:glow rad="38100">
                    <a:prstClr val="black">
                      <a:lumMod val="50000"/>
                      <a:lumOff val="50000"/>
                      <a:alpha val="20000"/>
                    </a:prstClr>
                  </a:glow>
                  <a:outerShdw blurRad="44450" dist="12700" dir="13860000" algn="tl" rotWithShape="0">
                    <a:srgbClr val="000000">
                      <a:alpha val="20000"/>
                    </a:srgbClr>
                  </a:outerShdw>
                </a:effectLst>
              </a:rPr>
              <a:t>Binance</a:t>
            </a:r>
            <a:r>
              <a:rPr lang="en-US">
                <a:effectLst>
                  <a:glow rad="38100">
                    <a:prstClr val="black">
                      <a:lumMod val="50000"/>
                      <a:lumOff val="50000"/>
                      <a:alpha val="20000"/>
                    </a:prstClr>
                  </a:glow>
                  <a:outerShdw blurRad="44450" dist="12700" dir="13860000" algn="tl" rotWithShape="0">
                    <a:srgbClr val="000000">
                      <a:alpha val="20000"/>
                    </a:srgbClr>
                  </a:outerShdw>
                </a:effectLst>
              </a:rPr>
              <a:t> dataset: 9.37 GB with parquet files</a:t>
            </a:r>
          </a:p>
          <a:p>
            <a:pPr lvl="1"/>
            <a:r>
              <a:rPr lang="en-US">
                <a:effectLst>
                  <a:glow rad="38100">
                    <a:prstClr val="black">
                      <a:lumMod val="50000"/>
                      <a:lumOff val="50000"/>
                      <a:alpha val="20000"/>
                    </a:prstClr>
                  </a:glow>
                  <a:outerShdw blurRad="44450" dist="12700" dir="13860000" algn="tl" rotWithShape="0">
                    <a:srgbClr val="000000">
                      <a:alpha val="20000"/>
                    </a:srgbClr>
                  </a:outerShdw>
                </a:effectLst>
              </a:rPr>
              <a:t>Will need close to 70 GB on the cluster</a:t>
            </a:r>
          </a:p>
          <a:p>
            <a:r>
              <a:rPr lang="en-US">
                <a:solidFill>
                  <a:srgbClr val="FFC000"/>
                </a:solidFill>
                <a:effectLst>
                  <a:glow rad="38100">
                    <a:prstClr val="black">
                      <a:lumMod val="50000"/>
                      <a:lumOff val="50000"/>
                      <a:alpha val="20000"/>
                    </a:prstClr>
                  </a:glow>
                  <a:outerShdw blurRad="44450" dist="12700" dir="13860000" algn="tl" rotWithShape="0">
                    <a:srgbClr val="000000">
                      <a:alpha val="20000"/>
                    </a:srgbClr>
                  </a:outerShdw>
                </a:effectLst>
              </a:rPr>
              <a:t>No data set available for a news feed</a:t>
            </a:r>
          </a:p>
          <a:p>
            <a:pPr lvl="1"/>
            <a:r>
              <a:rPr lang="en-US">
                <a:effectLst>
                  <a:glow rad="38100">
                    <a:prstClr val="black">
                      <a:lumMod val="50000"/>
                      <a:lumOff val="50000"/>
                      <a:alpha val="20000"/>
                    </a:prstClr>
                  </a:glow>
                  <a:outerShdw blurRad="44450" dist="12700" dir="13860000" algn="tl" rotWithShape="0">
                    <a:srgbClr val="000000">
                      <a:alpha val="20000"/>
                    </a:srgbClr>
                  </a:outerShdw>
                </a:effectLst>
              </a:rPr>
              <a:t>Data set had to be created from scratch</a:t>
            </a:r>
          </a:p>
          <a:p>
            <a:pPr lvl="1"/>
            <a:r>
              <a:rPr lang="en-US">
                <a:effectLst>
                  <a:glow rad="38100">
                    <a:prstClr val="black">
                      <a:lumMod val="50000"/>
                      <a:lumOff val="50000"/>
                      <a:alpha val="20000"/>
                    </a:prstClr>
                  </a:glow>
                  <a:outerShdw blurRad="44450" dist="12700" dir="13860000" algn="tl" rotWithShape="0">
                    <a:srgbClr val="000000">
                      <a:alpha val="20000"/>
                    </a:srgbClr>
                  </a:outerShdw>
                </a:effectLst>
              </a:rPr>
              <a:t>Implementing newsfeed algorithm to fetch data from </a:t>
            </a:r>
            <a:r>
              <a:rPr lang="en-US" err="1">
                <a:effectLst>
                  <a:glow rad="38100">
                    <a:prstClr val="black">
                      <a:lumMod val="50000"/>
                      <a:lumOff val="50000"/>
                      <a:alpha val="20000"/>
                    </a:prstClr>
                  </a:glow>
                  <a:outerShdw blurRad="44450" dist="12700" dir="13860000" algn="tl" rotWithShape="0">
                    <a:srgbClr val="000000">
                      <a:alpha val="20000"/>
                    </a:srgbClr>
                  </a:outerShdw>
                </a:effectLst>
              </a:rPr>
              <a:t>CoinTelegraph</a:t>
            </a:r>
            <a:endParaRPr lang="en-US">
              <a:effectLst>
                <a:glow rad="38100">
                  <a:prstClr val="black">
                    <a:lumMod val="50000"/>
                    <a:lumOff val="50000"/>
                    <a:alpha val="20000"/>
                  </a:prstClr>
                </a:glow>
                <a:outerShdw blurRad="44450" dist="12700" dir="13860000" algn="tl" rotWithShape="0">
                  <a:srgbClr val="000000">
                    <a:alpha val="20000"/>
                  </a:srgbClr>
                </a:outerShdw>
              </a:effectLst>
            </a:endParaRPr>
          </a:p>
          <a:p>
            <a:pPr indent="-342900"/>
            <a:r>
              <a:rPr lang="en-US">
                <a:solidFill>
                  <a:srgbClr val="FFC000"/>
                </a:solidFill>
                <a:effectLst>
                  <a:glow rad="38100">
                    <a:prstClr val="black">
                      <a:lumMod val="50000"/>
                      <a:lumOff val="50000"/>
                      <a:alpha val="20000"/>
                    </a:prstClr>
                  </a:glow>
                  <a:outerShdw blurRad="44450" dist="12700" dir="13860000" algn="tl" rotWithShape="0">
                    <a:srgbClr val="000000">
                      <a:alpha val="20000"/>
                    </a:srgbClr>
                  </a:outerShdw>
                </a:effectLst>
                <a:ea typeface="+mn-lt"/>
                <a:cs typeface="+mn-lt"/>
              </a:rPr>
              <a:t>Use of Deep Learning algorithms</a:t>
            </a:r>
          </a:p>
          <a:p>
            <a:pPr lvl="1"/>
            <a:r>
              <a:rPr lang="en-US">
                <a:effectLst>
                  <a:glow rad="38100">
                    <a:prstClr val="black">
                      <a:lumMod val="50000"/>
                      <a:lumOff val="50000"/>
                      <a:alpha val="20000"/>
                    </a:prstClr>
                  </a:glow>
                  <a:outerShdw blurRad="44450" dist="12700" dir="13860000" algn="tl" rotWithShape="0">
                    <a:srgbClr val="000000">
                      <a:alpha val="20000"/>
                    </a:srgbClr>
                  </a:outerShdw>
                </a:effectLst>
                <a:ea typeface="+mn-lt"/>
                <a:cs typeface="+mn-lt"/>
              </a:rPr>
              <a:t>Using TensorFlow with spark creates a challenge to distribute the resources, iterations to adjust the models</a:t>
            </a:r>
            <a:endParaRPr lang="en-US">
              <a:effectLst>
                <a:glow rad="38100">
                  <a:prstClr val="black">
                    <a:lumMod val="50000"/>
                    <a:lumOff val="50000"/>
                    <a:alpha val="20000"/>
                  </a:prstClr>
                </a:glow>
                <a:outerShdw blurRad="44450" dist="12700" dir="13860000" algn="tl" rotWithShape="0">
                  <a:srgbClr val="000000">
                    <a:alpha val="20000"/>
                  </a:srgbClr>
                </a:outerShdw>
              </a:effectLst>
            </a:endParaRPr>
          </a:p>
          <a:p>
            <a:pPr indent="-342900"/>
            <a:r>
              <a:rPr lang="en-US">
                <a:solidFill>
                  <a:srgbClr val="FFC000"/>
                </a:solidFill>
                <a:effectLst>
                  <a:glow rad="38100">
                    <a:prstClr val="black">
                      <a:lumMod val="50000"/>
                      <a:lumOff val="50000"/>
                      <a:alpha val="20000"/>
                    </a:prstClr>
                  </a:glow>
                  <a:outerShdw blurRad="44450" dist="12700" dir="13860000" algn="tl" rotWithShape="0">
                    <a:srgbClr val="000000">
                      <a:alpha val="20000"/>
                    </a:srgbClr>
                  </a:outerShdw>
                </a:effectLst>
                <a:ea typeface="+mn-lt"/>
                <a:cs typeface="+mn-lt"/>
              </a:rPr>
              <a:t>Unsupervised learning for unlabeled data</a:t>
            </a:r>
          </a:p>
          <a:p>
            <a:pPr lvl="1"/>
            <a:r>
              <a:rPr lang="en-US">
                <a:effectLst>
                  <a:glow rad="38100">
                    <a:prstClr val="black">
                      <a:lumMod val="50000"/>
                      <a:lumOff val="50000"/>
                      <a:alpha val="20000"/>
                    </a:prstClr>
                  </a:glow>
                  <a:outerShdw blurRad="44450" dist="12700" dir="13860000" algn="tl" rotWithShape="0">
                    <a:srgbClr val="000000">
                      <a:alpha val="20000"/>
                    </a:srgbClr>
                  </a:outerShdw>
                </a:effectLst>
              </a:rPr>
              <a:t> Newsfeed data is not labeled and requires advanced ML approaches to train, classify and label</a:t>
            </a:r>
            <a:endParaRPr lang="en-US">
              <a:effectLst>
                <a:glow rad="38100">
                  <a:prstClr val="black">
                    <a:lumMod val="50000"/>
                    <a:lumOff val="50000"/>
                    <a:alpha val="20000"/>
                  </a:prstClr>
                </a:glow>
                <a:outerShdw blurRad="44450" dist="12700" dir="13860000" algn="tl" rotWithShape="0">
                  <a:srgbClr val="000000">
                    <a:alpha val="20000"/>
                  </a:srgbClr>
                </a:outerShdw>
              </a:effectLst>
              <a:ea typeface="+mn-lt"/>
              <a:cs typeface="+mn-lt"/>
            </a:endParaRPr>
          </a:p>
        </p:txBody>
      </p:sp>
    </p:spTree>
    <p:extLst>
      <p:ext uri="{BB962C8B-B14F-4D97-AF65-F5344CB8AC3E}">
        <p14:creationId xmlns:p14="http://schemas.microsoft.com/office/powerpoint/2010/main" val="20702815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594913-8977-4896-ADDB-7E2E4E65CFA8}"/>
              </a:ext>
            </a:extLst>
          </p:cNvPr>
          <p:cNvSpPr>
            <a:spLocks noGrp="1"/>
          </p:cNvSpPr>
          <p:nvPr>
            <p:ph type="title"/>
          </p:nvPr>
        </p:nvSpPr>
        <p:spPr>
          <a:xfrm>
            <a:off x="715880" y="-23751"/>
            <a:ext cx="9905998" cy="1905000"/>
          </a:xfrm>
        </p:spPr>
        <p:txBody>
          <a:bodyPr/>
          <a:lstStyle/>
          <a:p>
            <a:r>
              <a:rPr lang="en-US">
                <a:effectLst>
                  <a:glow rad="38100">
                    <a:prstClr val="black">
                      <a:lumMod val="65000"/>
                      <a:lumOff val="35000"/>
                      <a:alpha val="40000"/>
                    </a:prstClr>
                  </a:glow>
                  <a:outerShdw blurRad="28575" dist="38100" dir="14040000" algn="tl" rotWithShape="0">
                    <a:srgbClr val="000000">
                      <a:alpha val="25000"/>
                    </a:srgbClr>
                  </a:outerShdw>
                </a:effectLst>
              </a:rPr>
              <a:t>Current Results</a:t>
            </a:r>
            <a:endParaRPr lang="en-US"/>
          </a:p>
        </p:txBody>
      </p:sp>
      <p:sp>
        <p:nvSpPr>
          <p:cNvPr id="3" name="Content Placeholder 2">
            <a:extLst>
              <a:ext uri="{FF2B5EF4-FFF2-40B4-BE49-F238E27FC236}">
                <a16:creationId xmlns:a16="http://schemas.microsoft.com/office/drawing/2014/main" id="{8719A912-4AB5-4D2A-957E-3C5927DBD1D6}"/>
              </a:ext>
            </a:extLst>
          </p:cNvPr>
          <p:cNvSpPr>
            <a:spLocks noGrp="1"/>
          </p:cNvSpPr>
          <p:nvPr>
            <p:ph idx="1"/>
          </p:nvPr>
        </p:nvSpPr>
        <p:spPr>
          <a:xfrm>
            <a:off x="5050376" y="529441"/>
            <a:ext cx="5571504" cy="867889"/>
          </a:xfrm>
        </p:spPr>
        <p:txBody>
          <a:bodyPr>
            <a:normAutofit/>
          </a:bodyPr>
          <a:lstStyle/>
          <a:p>
            <a:pPr>
              <a:spcBef>
                <a:spcPts val="600"/>
              </a:spcBef>
            </a:pPr>
            <a:r>
              <a:rPr lang="en-US">
                <a:solidFill>
                  <a:srgbClr val="FFC000"/>
                </a:solidFill>
                <a:effectLst>
                  <a:glow rad="38100">
                    <a:prstClr val="black">
                      <a:lumMod val="50000"/>
                      <a:lumOff val="50000"/>
                      <a:alpha val="20000"/>
                    </a:prstClr>
                  </a:glow>
                  <a:outerShdw blurRad="44450" dist="12700" dir="13860000" algn="tl" rotWithShape="0">
                    <a:srgbClr val="000000">
                      <a:alpha val="20000"/>
                    </a:srgbClr>
                  </a:outerShdw>
                </a:effectLst>
                <a:ea typeface="+mn-lt"/>
                <a:cs typeface="+mn-lt"/>
              </a:rPr>
              <a:t>ML Algorithm and trained models for cryptocurrency prediction</a:t>
            </a:r>
            <a:endParaRPr lang="en-US">
              <a:effectLst>
                <a:glow rad="38100">
                  <a:prstClr val="black">
                    <a:lumMod val="50000"/>
                    <a:lumOff val="50000"/>
                    <a:alpha val="20000"/>
                  </a:prstClr>
                </a:glow>
                <a:outerShdw blurRad="44450" dist="12700" dir="13860000" algn="tl" rotWithShape="0">
                  <a:srgbClr val="000000">
                    <a:alpha val="20000"/>
                  </a:srgbClr>
                </a:outerShdw>
              </a:effectLst>
              <a:ea typeface="+mn-lt"/>
              <a:cs typeface="+mn-lt"/>
            </a:endParaRPr>
          </a:p>
        </p:txBody>
      </p:sp>
      <p:pic>
        <p:nvPicPr>
          <p:cNvPr id="6" name="Picture 6" descr="A screenshot of a cell phone&#10;&#10;Description generated with very high confidence">
            <a:extLst>
              <a:ext uri="{FF2B5EF4-FFF2-40B4-BE49-F238E27FC236}">
                <a16:creationId xmlns:a16="http://schemas.microsoft.com/office/drawing/2014/main" id="{575A27A1-8A20-4AF2-A9BA-1ADC63D81BE8}"/>
              </a:ext>
            </a:extLst>
          </p:cNvPr>
          <p:cNvPicPr>
            <a:picLocks noChangeAspect="1"/>
          </p:cNvPicPr>
          <p:nvPr/>
        </p:nvPicPr>
        <p:blipFill>
          <a:blip r:embed="rId2"/>
          <a:stretch>
            <a:fillRect/>
          </a:stretch>
        </p:blipFill>
        <p:spPr>
          <a:xfrm>
            <a:off x="211776" y="1257796"/>
            <a:ext cx="5563588" cy="5381501"/>
          </a:xfrm>
          <a:prstGeom prst="rect">
            <a:avLst/>
          </a:prstGeom>
        </p:spPr>
      </p:pic>
      <p:pic>
        <p:nvPicPr>
          <p:cNvPr id="8" name="Picture 8" descr="A screenshot of a cell phone&#10;&#10;Description generated with very high confidence">
            <a:extLst>
              <a:ext uri="{FF2B5EF4-FFF2-40B4-BE49-F238E27FC236}">
                <a16:creationId xmlns:a16="http://schemas.microsoft.com/office/drawing/2014/main" id="{94C083C2-F4A5-484E-A10D-AADD75FAA943}"/>
              </a:ext>
            </a:extLst>
          </p:cNvPr>
          <p:cNvPicPr>
            <a:picLocks noChangeAspect="1"/>
          </p:cNvPicPr>
          <p:nvPr/>
        </p:nvPicPr>
        <p:blipFill>
          <a:blip r:embed="rId3"/>
          <a:stretch>
            <a:fillRect/>
          </a:stretch>
        </p:blipFill>
        <p:spPr>
          <a:xfrm>
            <a:off x="5981205" y="1322213"/>
            <a:ext cx="5791199" cy="1650482"/>
          </a:xfrm>
          <a:prstGeom prst="rect">
            <a:avLst/>
          </a:prstGeom>
        </p:spPr>
      </p:pic>
      <p:pic>
        <p:nvPicPr>
          <p:cNvPr id="10" name="Picture 10" descr="A screenshot of a cell phone&#10;&#10;Description generated with very high confidence">
            <a:extLst>
              <a:ext uri="{FF2B5EF4-FFF2-40B4-BE49-F238E27FC236}">
                <a16:creationId xmlns:a16="http://schemas.microsoft.com/office/drawing/2014/main" id="{43ABA8EB-D8B4-4FCB-94D7-BFF83078B0B1}"/>
              </a:ext>
            </a:extLst>
          </p:cNvPr>
          <p:cNvPicPr>
            <a:picLocks noChangeAspect="1"/>
          </p:cNvPicPr>
          <p:nvPr/>
        </p:nvPicPr>
        <p:blipFill>
          <a:blip r:embed="rId4"/>
          <a:stretch>
            <a:fillRect/>
          </a:stretch>
        </p:blipFill>
        <p:spPr>
          <a:xfrm>
            <a:off x="208994" y="1324656"/>
            <a:ext cx="1393001" cy="745054"/>
          </a:xfrm>
          <a:prstGeom prst="rect">
            <a:avLst/>
          </a:prstGeom>
        </p:spPr>
      </p:pic>
      <p:sp>
        <p:nvSpPr>
          <p:cNvPr id="12" name="TextBox 11">
            <a:extLst>
              <a:ext uri="{FF2B5EF4-FFF2-40B4-BE49-F238E27FC236}">
                <a16:creationId xmlns:a16="http://schemas.microsoft.com/office/drawing/2014/main" id="{33C5E159-C981-4008-A90C-27AE660E7397}"/>
              </a:ext>
            </a:extLst>
          </p:cNvPr>
          <p:cNvSpPr txBox="1"/>
          <p:nvPr/>
        </p:nvSpPr>
        <p:spPr>
          <a:xfrm>
            <a:off x="5882244" y="3131126"/>
            <a:ext cx="4811485"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hlinkClick r:id="rId5"/>
              </a:rPr>
              <a:t>https://github.com/asahicantu/DAT500</a:t>
            </a:r>
            <a:endParaRPr lang="en-US"/>
          </a:p>
          <a:p>
            <a:endParaRPr lang="en-US"/>
          </a:p>
        </p:txBody>
      </p:sp>
      <p:pic>
        <p:nvPicPr>
          <p:cNvPr id="15" name="Picture 15" descr="A screenshot of a cell phone&#10;&#10;Description generated with very high confidence">
            <a:extLst>
              <a:ext uri="{FF2B5EF4-FFF2-40B4-BE49-F238E27FC236}">
                <a16:creationId xmlns:a16="http://schemas.microsoft.com/office/drawing/2014/main" id="{63C2862E-F4C1-40BA-ACF3-8E055555A991}"/>
              </a:ext>
            </a:extLst>
          </p:cNvPr>
          <p:cNvPicPr>
            <a:picLocks noChangeAspect="1"/>
          </p:cNvPicPr>
          <p:nvPr/>
        </p:nvPicPr>
        <p:blipFill>
          <a:blip r:embed="rId6"/>
          <a:stretch>
            <a:fillRect/>
          </a:stretch>
        </p:blipFill>
        <p:spPr>
          <a:xfrm>
            <a:off x="5981205" y="3606749"/>
            <a:ext cx="3871355" cy="3048761"/>
          </a:xfrm>
          <a:prstGeom prst="rect">
            <a:avLst/>
          </a:prstGeom>
        </p:spPr>
      </p:pic>
    </p:spTree>
    <p:extLst>
      <p:ext uri="{BB962C8B-B14F-4D97-AF65-F5344CB8AC3E}">
        <p14:creationId xmlns:p14="http://schemas.microsoft.com/office/powerpoint/2010/main" val="15749940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F6DD19-F654-4F70-8125-967C25F5A11B}"/>
              </a:ext>
            </a:extLst>
          </p:cNvPr>
          <p:cNvSpPr>
            <a:spLocks noGrp="1"/>
          </p:cNvSpPr>
          <p:nvPr>
            <p:ph type="title"/>
          </p:nvPr>
        </p:nvSpPr>
        <p:spPr>
          <a:xfrm>
            <a:off x="1141413" y="609600"/>
            <a:ext cx="9905998" cy="1468582"/>
          </a:xfrm>
        </p:spPr>
        <p:txBody>
          <a:bodyPr>
            <a:normAutofit/>
          </a:bodyPr>
          <a:lstStyle/>
          <a:p>
            <a:r>
              <a:rPr lang="en-US"/>
              <a:t>Future Works</a:t>
            </a:r>
          </a:p>
        </p:txBody>
      </p:sp>
      <p:sp>
        <p:nvSpPr>
          <p:cNvPr id="3" name="Content Placeholder 2">
            <a:extLst>
              <a:ext uri="{FF2B5EF4-FFF2-40B4-BE49-F238E27FC236}">
                <a16:creationId xmlns:a16="http://schemas.microsoft.com/office/drawing/2014/main" id="{A07E8BC1-42C2-474C-BB74-0EC2B642757F}"/>
              </a:ext>
            </a:extLst>
          </p:cNvPr>
          <p:cNvSpPr>
            <a:spLocks noGrp="1"/>
          </p:cNvSpPr>
          <p:nvPr>
            <p:ph idx="1"/>
          </p:nvPr>
        </p:nvSpPr>
        <p:spPr>
          <a:xfrm>
            <a:off x="359621" y="2399805"/>
            <a:ext cx="10529452" cy="3935681"/>
          </a:xfrm>
        </p:spPr>
        <p:txBody>
          <a:bodyPr/>
          <a:lstStyle/>
          <a:p>
            <a:r>
              <a:rPr lang="en-US">
                <a:solidFill>
                  <a:srgbClr val="FFC000"/>
                </a:solidFill>
              </a:rPr>
              <a:t>Merge Crypto  Models with  </a:t>
            </a:r>
            <a:r>
              <a:rPr lang="en-US" err="1">
                <a:solidFill>
                  <a:srgbClr val="FFC000"/>
                </a:solidFill>
              </a:rPr>
              <a:t>NewsFeed</a:t>
            </a:r>
            <a:r>
              <a:rPr lang="en-US">
                <a:solidFill>
                  <a:srgbClr val="FFC000"/>
                </a:solidFill>
              </a:rPr>
              <a:t> Classified Model:</a:t>
            </a:r>
            <a:endParaRPr lang="en-US">
              <a:solidFill>
                <a:srgbClr val="FFC000"/>
              </a:solidFill>
              <a:effectLst>
                <a:glow rad="38100">
                  <a:prstClr val="black">
                    <a:lumMod val="50000"/>
                    <a:lumOff val="50000"/>
                    <a:alpha val="20000"/>
                  </a:prstClr>
                </a:glow>
                <a:outerShdw blurRad="44450" dist="12700" dir="13860000" algn="tl" rotWithShape="0">
                  <a:srgbClr val="000000">
                    <a:alpha val="20000"/>
                  </a:srgbClr>
                </a:outerShdw>
              </a:effectLst>
            </a:endParaRPr>
          </a:p>
          <a:p>
            <a:pPr lvl="1"/>
            <a:r>
              <a:rPr lang="en-US"/>
              <a:t>sentiment analysis (Crypto subjects related to social networks)</a:t>
            </a:r>
            <a:endParaRPr lang="en-US">
              <a:effectLst>
                <a:glow rad="38100">
                  <a:prstClr val="black">
                    <a:lumMod val="50000"/>
                    <a:lumOff val="50000"/>
                    <a:alpha val="20000"/>
                  </a:prstClr>
                </a:glow>
                <a:outerShdw blurRad="44450" dist="12700" dir="13860000" algn="tl" rotWithShape="0">
                  <a:srgbClr val="000000">
                    <a:alpha val="20000"/>
                  </a:srgbClr>
                </a:outerShdw>
              </a:effectLst>
            </a:endParaRPr>
          </a:p>
          <a:p>
            <a:pPr lvl="1"/>
            <a:r>
              <a:rPr lang="en-US"/>
              <a:t>Political and economical situation (News analysis)</a:t>
            </a:r>
            <a:endParaRPr lang="en-US">
              <a:effectLst>
                <a:glow rad="38100">
                  <a:prstClr val="black">
                    <a:lumMod val="50000"/>
                    <a:lumOff val="50000"/>
                    <a:alpha val="20000"/>
                  </a:prstClr>
                </a:glow>
                <a:outerShdw blurRad="44450" dist="12700" dir="13860000" algn="tl" rotWithShape="0">
                  <a:srgbClr val="000000">
                    <a:alpha val="20000"/>
                  </a:srgbClr>
                </a:outerShdw>
              </a:effectLst>
            </a:endParaRPr>
          </a:p>
          <a:p>
            <a:pPr lvl="1"/>
            <a:r>
              <a:rPr lang="en-US"/>
              <a:t>Technological improvements and social adoption</a:t>
            </a:r>
            <a:endParaRPr lang="en-US">
              <a:effectLst>
                <a:glow rad="38100">
                  <a:prstClr val="black">
                    <a:lumMod val="50000"/>
                    <a:lumOff val="50000"/>
                    <a:alpha val="20000"/>
                  </a:prstClr>
                </a:glow>
                <a:outerShdw blurRad="44450" dist="12700" dir="13860000" algn="tl" rotWithShape="0">
                  <a:srgbClr val="000000">
                    <a:alpha val="20000"/>
                  </a:srgbClr>
                </a:outerShdw>
              </a:effectLst>
            </a:endParaRPr>
          </a:p>
          <a:p>
            <a:pPr lvl="1"/>
            <a:r>
              <a:rPr lang="en-US"/>
              <a:t>Evolution analysis of cryptocurrency market by looking at Bitcoin prices and technological changes evolution (Hash rate increase, market capitalization, technological adoption, halving events…)</a:t>
            </a:r>
            <a:endParaRPr lang="en-US">
              <a:effectLst>
                <a:glow rad="38100">
                  <a:prstClr val="black">
                    <a:lumMod val="50000"/>
                    <a:lumOff val="50000"/>
                    <a:alpha val="20000"/>
                  </a:prstClr>
                </a:glow>
                <a:outerShdw blurRad="44450" dist="12700" dir="13860000" algn="tl" rotWithShape="0">
                  <a:srgbClr val="000000">
                    <a:alpha val="20000"/>
                  </a:srgbClr>
                </a:outerShdw>
              </a:effectLst>
            </a:endParaRPr>
          </a:p>
        </p:txBody>
      </p:sp>
    </p:spTree>
    <p:extLst>
      <p:ext uri="{BB962C8B-B14F-4D97-AF65-F5344CB8AC3E}">
        <p14:creationId xmlns:p14="http://schemas.microsoft.com/office/powerpoint/2010/main" val="2562791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F9067-8DE6-4566-9378-4A45B373B6AD}"/>
              </a:ext>
            </a:extLst>
          </p:cNvPr>
          <p:cNvSpPr>
            <a:spLocks noGrp="1"/>
          </p:cNvSpPr>
          <p:nvPr>
            <p:ph type="title"/>
          </p:nvPr>
        </p:nvSpPr>
        <p:spPr>
          <a:xfrm>
            <a:off x="974179" y="714375"/>
            <a:ext cx="3332955" cy="5076826"/>
          </a:xfrm>
        </p:spPr>
        <p:txBody>
          <a:bodyPr anchor="ctr">
            <a:normAutofit/>
          </a:bodyPr>
          <a:lstStyle/>
          <a:p>
            <a:r>
              <a:rPr lang="en-US" sz="4000"/>
              <a:t>Contact</a:t>
            </a:r>
          </a:p>
        </p:txBody>
      </p:sp>
      <p:sp>
        <p:nvSpPr>
          <p:cNvPr id="8" name="Rectangle 7">
            <a:extLst>
              <a:ext uri="{FF2B5EF4-FFF2-40B4-BE49-F238E27FC236}">
                <a16:creationId xmlns:a16="http://schemas.microsoft.com/office/drawing/2014/main" id="{375136A9-49F9-4DA0-A741-F065B0FA0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3356" y="0"/>
            <a:ext cx="7558643" cy="6858000"/>
          </a:xfrm>
          <a:prstGeom prst="rect">
            <a:avLst/>
          </a:prstGeom>
          <a:solidFill>
            <a:schemeClr val="bg2"/>
          </a:solidFill>
          <a:ln>
            <a:noFill/>
          </a:ln>
          <a:effectLst>
            <a:innerShdw blurRad="63500" dist="508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912F6C7-0423-4B6F-AECE-710C848918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46539" y="3195797"/>
            <a:ext cx="6858000" cy="466406"/>
          </a:xfrm>
          <a:prstGeom prst="rect">
            <a:avLst/>
          </a:prstGeom>
          <a:gradFill>
            <a:gsLst>
              <a:gs pos="0">
                <a:srgbClr val="363D46">
                  <a:alpha val="0"/>
                </a:srgbClr>
              </a:gs>
              <a:gs pos="100000">
                <a:srgbClr val="363D46">
                  <a:lumMod val="75000"/>
                </a:srgbClr>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12" name="Straight Connector 11">
            <a:extLst>
              <a:ext uri="{FF2B5EF4-FFF2-40B4-BE49-F238E27FC236}">
                <a16:creationId xmlns:a16="http://schemas.microsoft.com/office/drawing/2014/main" id="{A7208205-03EE-4EC8-9C34-59270C1880D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2336" y="0"/>
            <a:ext cx="0" cy="6858000"/>
          </a:xfrm>
          <a:prstGeom prst="line">
            <a:avLst/>
          </a:prstGeom>
          <a:solidFill>
            <a:srgbClr val="FFFFFF"/>
          </a:solidFill>
          <a:ln w="38100" cap="flat">
            <a:gradFill flip="none" rotWithShape="1">
              <a:gsLst>
                <a:gs pos="0">
                  <a:srgbClr val="363D46"/>
                </a:gs>
                <a:gs pos="100000">
                  <a:srgbClr val="363D46">
                    <a:lumMod val="75000"/>
                  </a:srgbClr>
                </a:gs>
              </a:gsLst>
              <a:lin ang="5400000" scaled="0"/>
              <a:tileRect/>
            </a:gradFill>
            <a:miter lim="800000"/>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cxnSp>
      <p:sp>
        <p:nvSpPr>
          <p:cNvPr id="3" name="Content Placeholder 2">
            <a:extLst>
              <a:ext uri="{FF2B5EF4-FFF2-40B4-BE49-F238E27FC236}">
                <a16:creationId xmlns:a16="http://schemas.microsoft.com/office/drawing/2014/main" id="{88BF85A4-F246-45DB-BE49-46B60F8BF539}"/>
              </a:ext>
            </a:extLst>
          </p:cNvPr>
          <p:cNvSpPr>
            <a:spLocks noGrp="1"/>
          </p:cNvSpPr>
          <p:nvPr>
            <p:ph idx="1"/>
          </p:nvPr>
        </p:nvSpPr>
        <p:spPr>
          <a:xfrm>
            <a:off x="4973046" y="714375"/>
            <a:ext cx="6253751" cy="5076825"/>
          </a:xfrm>
        </p:spPr>
        <p:txBody>
          <a:bodyPr>
            <a:normAutofit/>
          </a:bodyPr>
          <a:lstStyle/>
          <a:p>
            <a:r>
              <a:rPr lang="en-US">
                <a:solidFill>
                  <a:schemeClr val="tx1"/>
                </a:solidFill>
              </a:rPr>
              <a:t>Daniel </a:t>
            </a:r>
            <a:r>
              <a:rPr lang="en-US" err="1">
                <a:solidFill>
                  <a:schemeClr val="tx1"/>
                </a:solidFill>
              </a:rPr>
              <a:t>Urdal</a:t>
            </a:r>
            <a:endParaRPr lang="en-US" err="1">
              <a:solidFill>
                <a:schemeClr val="tx1"/>
              </a:solidFill>
              <a:effectLst>
                <a:glow rad="38100">
                  <a:prstClr val="black">
                    <a:lumMod val="50000"/>
                    <a:lumOff val="50000"/>
                    <a:alpha val="20000"/>
                  </a:prstClr>
                </a:glow>
                <a:outerShdw blurRad="44450" dist="12700" dir="13860000" algn="tl" rotWithShape="0">
                  <a:srgbClr val="000000">
                    <a:alpha val="20000"/>
                  </a:srgbClr>
                </a:outerShdw>
              </a:effectLst>
            </a:endParaRPr>
          </a:p>
          <a:p>
            <a:pPr lvl="1"/>
            <a:r>
              <a:rPr lang="en-US">
                <a:solidFill>
                  <a:schemeClr val="tx1"/>
                </a:solidFill>
                <a:effectLst>
                  <a:glow rad="38100">
                    <a:prstClr val="black">
                      <a:lumMod val="50000"/>
                      <a:lumOff val="50000"/>
                      <a:alpha val="20000"/>
                    </a:prstClr>
                  </a:glow>
                  <a:outerShdw blurRad="44450" dist="12700" dir="13860000" algn="tl" rotWithShape="0">
                    <a:srgbClr val="000000">
                      <a:alpha val="20000"/>
                    </a:srgbClr>
                  </a:outerShdw>
                </a:effectLst>
                <a:ea typeface="+mn-lt"/>
                <a:cs typeface="+mn-lt"/>
                <a:hlinkClick r:id="rId3"/>
              </a:rPr>
              <a:t>d.urdal@stud.uis.no</a:t>
            </a:r>
            <a:endParaRPr lang="en-US">
              <a:solidFill>
                <a:schemeClr val="tx1"/>
              </a:solidFill>
              <a:ea typeface="+mn-lt"/>
              <a:cs typeface="+mn-lt"/>
              <a:hlinkClick r:id="rId3"/>
            </a:endParaRPr>
          </a:p>
          <a:p>
            <a:r>
              <a:rPr lang="en-US">
                <a:solidFill>
                  <a:schemeClr val="tx1"/>
                </a:solidFill>
              </a:rPr>
              <a:t>Asahi Cantu</a:t>
            </a:r>
            <a:endParaRPr lang="en-US">
              <a:solidFill>
                <a:schemeClr val="tx1"/>
              </a:solidFill>
              <a:effectLst>
                <a:glow rad="38100">
                  <a:prstClr val="black">
                    <a:lumMod val="50000"/>
                    <a:lumOff val="50000"/>
                    <a:alpha val="20000"/>
                  </a:prstClr>
                </a:glow>
                <a:outerShdw blurRad="44450" dist="12700" dir="13860000" algn="tl" rotWithShape="0">
                  <a:srgbClr val="000000">
                    <a:alpha val="20000"/>
                  </a:srgbClr>
                </a:outerShdw>
              </a:effectLst>
            </a:endParaRPr>
          </a:p>
          <a:p>
            <a:pPr lvl="1"/>
            <a:r>
              <a:rPr lang="en-US">
                <a:solidFill>
                  <a:schemeClr val="tx1"/>
                </a:solidFill>
                <a:hlinkClick r:id="rId4"/>
              </a:rPr>
              <a:t>asahicantu@outlook.com</a:t>
            </a:r>
            <a:endParaRPr lang="en-US">
              <a:solidFill>
                <a:schemeClr val="tx1"/>
              </a:solidFill>
            </a:endParaRPr>
          </a:p>
          <a:p>
            <a:pPr lvl="1"/>
            <a:r>
              <a:rPr lang="en-US">
                <a:solidFill>
                  <a:schemeClr val="tx1"/>
                </a:solidFill>
                <a:hlinkClick r:id="rId5"/>
              </a:rPr>
              <a:t>https://github.com/asahicantu</a:t>
            </a:r>
            <a:endParaRPr lang="en-US">
              <a:solidFill>
                <a:schemeClr val="tx1"/>
              </a:solidFill>
            </a:endParaRPr>
          </a:p>
          <a:p>
            <a:pPr lvl="1"/>
            <a:endParaRPr lang="en-US">
              <a:solidFill>
                <a:schemeClr val="tx1"/>
              </a:solidFill>
            </a:endParaRPr>
          </a:p>
        </p:txBody>
      </p:sp>
    </p:spTree>
    <p:extLst>
      <p:ext uri="{BB962C8B-B14F-4D97-AF65-F5344CB8AC3E}">
        <p14:creationId xmlns:p14="http://schemas.microsoft.com/office/powerpoint/2010/main" val="25500864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EDFAE-EB5B-4BDB-9AA9-49D372792164}"/>
              </a:ext>
            </a:extLst>
          </p:cNvPr>
          <p:cNvSpPr>
            <a:spLocks noGrp="1"/>
          </p:cNvSpPr>
          <p:nvPr>
            <p:ph type="title"/>
          </p:nvPr>
        </p:nvSpPr>
        <p:spPr>
          <a:xfrm>
            <a:off x="643192" y="609600"/>
            <a:ext cx="3643674" cy="1905000"/>
          </a:xfrm>
        </p:spPr>
        <p:txBody>
          <a:bodyPr>
            <a:normAutofit/>
          </a:bodyPr>
          <a:lstStyle/>
          <a:p>
            <a:r>
              <a:rPr lang="en-US" sz="2800"/>
              <a:t>Foreground – Crypto Currency market</a:t>
            </a:r>
          </a:p>
        </p:txBody>
      </p:sp>
      <p:sp>
        <p:nvSpPr>
          <p:cNvPr id="3" name="Content Placeholder 2">
            <a:extLst>
              <a:ext uri="{FF2B5EF4-FFF2-40B4-BE49-F238E27FC236}">
                <a16:creationId xmlns:a16="http://schemas.microsoft.com/office/drawing/2014/main" id="{06EA2EA5-58AF-4755-A6FE-071AE0DD548A}"/>
              </a:ext>
            </a:extLst>
          </p:cNvPr>
          <p:cNvSpPr>
            <a:spLocks noGrp="1"/>
          </p:cNvSpPr>
          <p:nvPr>
            <p:ph idx="1"/>
          </p:nvPr>
        </p:nvSpPr>
        <p:spPr>
          <a:xfrm>
            <a:off x="500998" y="2507929"/>
            <a:ext cx="4109883" cy="4060722"/>
          </a:xfrm>
        </p:spPr>
        <p:txBody>
          <a:bodyPr anchor="t">
            <a:normAutofit fontScale="92500" lnSpcReduction="20000"/>
          </a:bodyPr>
          <a:lstStyle/>
          <a:p>
            <a:r>
              <a:rPr lang="en-US" sz="1800"/>
              <a:t>Bitcoin – 2008. First Digital currency based on blockchain usage issued and published</a:t>
            </a:r>
            <a:endParaRPr lang="en-US"/>
          </a:p>
          <a:p>
            <a:r>
              <a:rPr lang="en-US"/>
              <a:t>2012-2014 Crypto currencies emergence based on bitcoin source code</a:t>
            </a:r>
            <a:endParaRPr lang="en-US">
              <a:effectLst>
                <a:glow rad="38100">
                  <a:prstClr val="black">
                    <a:lumMod val="50000"/>
                    <a:lumOff val="50000"/>
                    <a:alpha val="20000"/>
                  </a:prstClr>
                </a:glow>
                <a:outerShdw blurRad="44450" dist="12700" dir="13860000" algn="tl" rotWithShape="0">
                  <a:srgbClr val="000000">
                    <a:alpha val="20000"/>
                  </a:srgbClr>
                </a:outerShdw>
              </a:effectLst>
            </a:endParaRPr>
          </a:p>
          <a:p>
            <a:r>
              <a:rPr lang="en-US"/>
              <a:t>2016 – 2017 General market adoption, several crypto-exchanges created</a:t>
            </a:r>
            <a:endParaRPr lang="en-US">
              <a:effectLst>
                <a:glow rad="38100">
                  <a:prstClr val="black">
                    <a:lumMod val="50000"/>
                    <a:lumOff val="50000"/>
                    <a:alpha val="20000"/>
                  </a:prstClr>
                </a:glow>
                <a:outerShdw blurRad="44450" dist="12700" dir="13860000" algn="tl" rotWithShape="0">
                  <a:srgbClr val="000000">
                    <a:alpha val="20000"/>
                  </a:srgbClr>
                </a:outerShdw>
              </a:effectLst>
            </a:endParaRPr>
          </a:p>
          <a:p>
            <a:r>
              <a:rPr lang="en-US"/>
              <a:t>2017 – Crypto market boom and burst - [Binance company is created]</a:t>
            </a:r>
            <a:endParaRPr lang="en-US">
              <a:effectLst>
                <a:glow rad="38100">
                  <a:prstClr val="black">
                    <a:lumMod val="50000"/>
                    <a:lumOff val="50000"/>
                    <a:alpha val="20000"/>
                  </a:prstClr>
                </a:glow>
                <a:outerShdw blurRad="44450" dist="12700" dir="13860000" algn="tl" rotWithShape="0">
                  <a:srgbClr val="000000">
                    <a:alpha val="20000"/>
                  </a:srgbClr>
                </a:outerShdw>
              </a:effectLst>
            </a:endParaRPr>
          </a:p>
          <a:p>
            <a:r>
              <a:rPr lang="en-US"/>
              <a:t>2018 – Present Market consolidation and adoption</a:t>
            </a:r>
          </a:p>
          <a:p>
            <a:endParaRPr lang="en-US" sz="1800"/>
          </a:p>
          <a:p>
            <a:endParaRPr lang="en-US" sz="1800"/>
          </a:p>
        </p:txBody>
      </p:sp>
      <p:pic>
        <p:nvPicPr>
          <p:cNvPr id="1026" name="Picture 2" descr="Image result for alt coins">
            <a:extLst>
              <a:ext uri="{FF2B5EF4-FFF2-40B4-BE49-F238E27FC236}">
                <a16:creationId xmlns:a16="http://schemas.microsoft.com/office/drawing/2014/main" id="{41139B9B-44B9-44F6-86BD-62E5CA486CEF}"/>
              </a:ext>
            </a:extLst>
          </p:cNvPr>
          <p:cNvPicPr>
            <a:picLocks noChangeAspect="1" noChangeArrowheads="1"/>
          </p:cNvPicPr>
          <p:nvPr/>
        </p:nvPicPr>
        <p:blipFill>
          <a:blip r:embed="rId3">
            <a:alphaModFix amt="70000"/>
            <a:extLst>
              <a:ext uri="{28A0092B-C50C-407E-A947-70E740481C1C}">
                <a14:useLocalDpi xmlns:a14="http://schemas.microsoft.com/office/drawing/2010/main" val="0"/>
              </a:ext>
            </a:extLst>
          </a:blip>
          <a:srcRect/>
          <a:stretch>
            <a:fillRect/>
          </a:stretch>
        </p:blipFill>
        <p:spPr bwMode="auto">
          <a:xfrm>
            <a:off x="4771717" y="835742"/>
            <a:ext cx="7420283" cy="4946855"/>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80287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EDFAE-EB5B-4BDB-9AA9-49D372792164}"/>
              </a:ext>
            </a:extLst>
          </p:cNvPr>
          <p:cNvSpPr>
            <a:spLocks noGrp="1"/>
          </p:cNvSpPr>
          <p:nvPr>
            <p:ph type="title"/>
          </p:nvPr>
        </p:nvSpPr>
        <p:spPr>
          <a:xfrm>
            <a:off x="425478" y="-3958"/>
            <a:ext cx="6721362" cy="1905000"/>
          </a:xfrm>
        </p:spPr>
        <p:txBody>
          <a:bodyPr>
            <a:normAutofit/>
          </a:bodyPr>
          <a:lstStyle/>
          <a:p>
            <a:r>
              <a:rPr lang="en-US" sz="2800"/>
              <a:t>Foreground – Crypto currency exchanges</a:t>
            </a:r>
          </a:p>
        </p:txBody>
      </p:sp>
      <p:sp>
        <p:nvSpPr>
          <p:cNvPr id="3" name="Content Placeholder 2">
            <a:extLst>
              <a:ext uri="{FF2B5EF4-FFF2-40B4-BE49-F238E27FC236}">
                <a16:creationId xmlns:a16="http://schemas.microsoft.com/office/drawing/2014/main" id="{06EA2EA5-58AF-4755-A6FE-071AE0DD548A}"/>
              </a:ext>
            </a:extLst>
          </p:cNvPr>
          <p:cNvSpPr>
            <a:spLocks noGrp="1"/>
          </p:cNvSpPr>
          <p:nvPr>
            <p:ph idx="1"/>
          </p:nvPr>
        </p:nvSpPr>
        <p:spPr>
          <a:xfrm>
            <a:off x="455166" y="1756557"/>
            <a:ext cx="3643674" cy="3948587"/>
          </a:xfrm>
        </p:spPr>
        <p:txBody>
          <a:bodyPr anchor="t">
            <a:normAutofit/>
          </a:bodyPr>
          <a:lstStyle/>
          <a:p>
            <a:r>
              <a:rPr lang="en-US" sz="1800"/>
              <a:t>Massive adoption</a:t>
            </a:r>
          </a:p>
          <a:p>
            <a:r>
              <a:rPr lang="en-US" sz="1800"/>
              <a:t>High-Risk market</a:t>
            </a:r>
            <a:endParaRPr lang="en-US" sz="1800">
              <a:effectLst>
                <a:glow rad="38100">
                  <a:prstClr val="black">
                    <a:lumMod val="50000"/>
                    <a:lumOff val="50000"/>
                    <a:alpha val="20000"/>
                  </a:prstClr>
                </a:glow>
                <a:outerShdw blurRad="44450" dist="12700" dir="13860000" algn="tl" rotWithShape="0">
                  <a:srgbClr val="000000">
                    <a:alpha val="20000"/>
                  </a:srgbClr>
                </a:outerShdw>
              </a:effectLst>
            </a:endParaRPr>
          </a:p>
          <a:p>
            <a:r>
              <a:rPr lang="en-US" sz="1800">
                <a:effectLst>
                  <a:glow rad="38100">
                    <a:prstClr val="black">
                      <a:lumMod val="50000"/>
                      <a:lumOff val="50000"/>
                      <a:alpha val="20000"/>
                    </a:prstClr>
                  </a:glow>
                  <a:outerShdw blurRad="44450" dist="12700" dir="13860000" algn="tl" rotWithShape="0">
                    <a:srgbClr val="000000">
                      <a:alpha val="20000"/>
                    </a:srgbClr>
                  </a:outerShdw>
                </a:effectLst>
              </a:rPr>
              <a:t>Market behavior faster than common stock</a:t>
            </a:r>
          </a:p>
          <a:p>
            <a:pPr lvl="1"/>
            <a:r>
              <a:rPr lang="en-US" sz="1600">
                <a:solidFill>
                  <a:schemeClr val="accent3">
                    <a:lumMod val="40000"/>
                    <a:lumOff val="60000"/>
                  </a:schemeClr>
                </a:solidFill>
                <a:effectLst>
                  <a:glow rad="38100">
                    <a:prstClr val="black">
                      <a:lumMod val="50000"/>
                      <a:lumOff val="50000"/>
                      <a:alpha val="20000"/>
                    </a:prstClr>
                  </a:glow>
                  <a:outerShdw blurRad="44450" dist="12700" dir="13860000" algn="tl" rotWithShape="0">
                    <a:srgbClr val="000000">
                      <a:alpha val="20000"/>
                    </a:srgbClr>
                  </a:outerShdw>
                </a:effectLst>
              </a:rPr>
              <a:t>Susceptible to political and social changes</a:t>
            </a:r>
          </a:p>
          <a:p>
            <a:r>
              <a:rPr lang="en-US" sz="1800"/>
              <a:t>High profit potential</a:t>
            </a:r>
            <a:endParaRPr lang="en-US" sz="1800">
              <a:effectLst>
                <a:glow rad="38100">
                  <a:prstClr val="black">
                    <a:lumMod val="50000"/>
                    <a:lumOff val="50000"/>
                    <a:alpha val="20000"/>
                  </a:prstClr>
                </a:glow>
                <a:outerShdw blurRad="44450" dist="12700" dir="13860000" algn="tl" rotWithShape="0">
                  <a:srgbClr val="000000">
                    <a:alpha val="20000"/>
                  </a:srgbClr>
                </a:outerShdw>
              </a:effectLst>
            </a:endParaRPr>
          </a:p>
          <a:p>
            <a:r>
              <a:rPr lang="en-US" sz="1800"/>
              <a:t>Fast technology adoption and implementation</a:t>
            </a:r>
            <a:endParaRPr lang="en-US" sz="1800">
              <a:effectLst>
                <a:glow rad="38100">
                  <a:prstClr val="black">
                    <a:lumMod val="50000"/>
                    <a:lumOff val="50000"/>
                    <a:alpha val="20000"/>
                  </a:prstClr>
                </a:glow>
                <a:outerShdw blurRad="44450" dist="12700" dir="13860000" algn="tl" rotWithShape="0">
                  <a:srgbClr val="000000">
                    <a:alpha val="20000"/>
                  </a:srgbClr>
                </a:outerShdw>
              </a:effectLst>
            </a:endParaRPr>
          </a:p>
          <a:p>
            <a:r>
              <a:rPr lang="en-US" sz="1800"/>
              <a:t>24-7 operations</a:t>
            </a:r>
          </a:p>
        </p:txBody>
      </p:sp>
      <p:pic>
        <p:nvPicPr>
          <p:cNvPr id="2050" name="Picture 2" descr="Image result for crypto exchanges">
            <a:extLst>
              <a:ext uri="{FF2B5EF4-FFF2-40B4-BE49-F238E27FC236}">
                <a16:creationId xmlns:a16="http://schemas.microsoft.com/office/drawing/2014/main" id="{69002E33-FA5B-4CEC-95D6-3AACA07E61C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26477" y="1104653"/>
            <a:ext cx="8096250" cy="5143500"/>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07856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screenshot of a social media post&#10;&#10;Description automatically generated">
            <a:extLst>
              <a:ext uri="{FF2B5EF4-FFF2-40B4-BE49-F238E27FC236}">
                <a16:creationId xmlns:a16="http://schemas.microsoft.com/office/drawing/2014/main" id="{610D3806-72A7-4EAC-BF20-1BE3EECC935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009745" y="4328808"/>
            <a:ext cx="3678824" cy="2529192"/>
          </a:xfrm>
        </p:spPr>
      </p:pic>
      <p:sp>
        <p:nvSpPr>
          <p:cNvPr id="7" name="Title 6">
            <a:extLst>
              <a:ext uri="{FF2B5EF4-FFF2-40B4-BE49-F238E27FC236}">
                <a16:creationId xmlns:a16="http://schemas.microsoft.com/office/drawing/2014/main" id="{7F998B0A-B103-4C07-BD70-61592A9C8E44}"/>
              </a:ext>
            </a:extLst>
          </p:cNvPr>
          <p:cNvSpPr>
            <a:spLocks noGrp="1"/>
          </p:cNvSpPr>
          <p:nvPr>
            <p:ph type="title"/>
          </p:nvPr>
        </p:nvSpPr>
        <p:spPr>
          <a:xfrm>
            <a:off x="428990" y="501786"/>
            <a:ext cx="4152481" cy="1905000"/>
          </a:xfrm>
        </p:spPr>
        <p:txBody>
          <a:bodyPr/>
          <a:lstStyle/>
          <a:p>
            <a:pPr algn="ctr"/>
            <a:r>
              <a:rPr lang="en-US" sz="2800"/>
              <a:t>Foreground</a:t>
            </a:r>
            <a:r>
              <a:rPr lang="en-US">
                <a:effectLst>
                  <a:glow rad="38100">
                    <a:prstClr val="black">
                      <a:lumMod val="65000"/>
                      <a:lumOff val="35000"/>
                      <a:alpha val="40000"/>
                    </a:prstClr>
                  </a:glow>
                  <a:outerShdw blurRad="28575" dist="38100" dir="14040000" algn="tl" rotWithShape="0">
                    <a:srgbClr val="000000">
                      <a:alpha val="25000"/>
                    </a:srgbClr>
                  </a:outerShdw>
                </a:effectLst>
              </a:rPr>
              <a:t> market - adoption</a:t>
            </a:r>
            <a:endParaRPr lang="en-US"/>
          </a:p>
        </p:txBody>
      </p:sp>
      <p:pic>
        <p:nvPicPr>
          <p:cNvPr id="6" name="Picture 5" descr="A screenshot of a map&#10;&#10;Description automatically generated">
            <a:extLst>
              <a:ext uri="{FF2B5EF4-FFF2-40B4-BE49-F238E27FC236}">
                <a16:creationId xmlns:a16="http://schemas.microsoft.com/office/drawing/2014/main" id="{02E24FD7-671E-4F78-9C16-CB00AB9E5C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09745" y="-1"/>
            <a:ext cx="7167059" cy="4328809"/>
          </a:xfrm>
          <a:prstGeom prst="rect">
            <a:avLst/>
          </a:prstGeom>
        </p:spPr>
      </p:pic>
      <p:pic>
        <p:nvPicPr>
          <p:cNvPr id="9" name="Picture 8" descr="A screenshot of a cell phone&#10;&#10;Description automatically generated">
            <a:extLst>
              <a:ext uri="{FF2B5EF4-FFF2-40B4-BE49-F238E27FC236}">
                <a16:creationId xmlns:a16="http://schemas.microsoft.com/office/drawing/2014/main" id="{9255770B-EB3B-455E-A789-67C057915F9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88568" y="4328807"/>
            <a:ext cx="3488235" cy="2529191"/>
          </a:xfrm>
          <a:prstGeom prst="rect">
            <a:avLst/>
          </a:prstGeom>
        </p:spPr>
      </p:pic>
      <p:sp>
        <p:nvSpPr>
          <p:cNvPr id="25" name="Content Placeholder 2">
            <a:extLst>
              <a:ext uri="{FF2B5EF4-FFF2-40B4-BE49-F238E27FC236}">
                <a16:creationId xmlns:a16="http://schemas.microsoft.com/office/drawing/2014/main" id="{AE00CB55-3F0D-4EF8-A142-969F55ACFE8C}"/>
              </a:ext>
            </a:extLst>
          </p:cNvPr>
          <p:cNvSpPr txBox="1">
            <a:spLocks/>
          </p:cNvSpPr>
          <p:nvPr/>
        </p:nvSpPr>
        <p:spPr>
          <a:xfrm>
            <a:off x="351270" y="2354513"/>
            <a:ext cx="4152481" cy="3948587"/>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r>
              <a:rPr lang="en-US" sz="1800"/>
              <a:t>Consolidation of several cryptocurrencies exchange vs bitcoin</a:t>
            </a:r>
          </a:p>
          <a:p>
            <a:r>
              <a:rPr lang="en-US" sz="1800"/>
              <a:t>More stable prices, will have more accuracy on the market prediction analysis</a:t>
            </a:r>
          </a:p>
        </p:txBody>
      </p:sp>
    </p:spTree>
    <p:extLst>
      <p:ext uri="{BB962C8B-B14F-4D97-AF65-F5344CB8AC3E}">
        <p14:creationId xmlns:p14="http://schemas.microsoft.com/office/powerpoint/2010/main" val="32304182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82DF04-0E9E-41B4-9B41-6F6FC8185420}"/>
              </a:ext>
            </a:extLst>
          </p:cNvPr>
          <p:cNvSpPr>
            <a:spLocks noGrp="1"/>
          </p:cNvSpPr>
          <p:nvPr>
            <p:ph type="title"/>
          </p:nvPr>
        </p:nvSpPr>
        <p:spPr>
          <a:xfrm>
            <a:off x="974179" y="714375"/>
            <a:ext cx="3332955" cy="5076826"/>
          </a:xfrm>
        </p:spPr>
        <p:txBody>
          <a:bodyPr anchor="ctr">
            <a:normAutofit/>
          </a:bodyPr>
          <a:lstStyle/>
          <a:p>
            <a:r>
              <a:rPr lang="en-US" sz="4000"/>
              <a:t>Problem statement</a:t>
            </a:r>
          </a:p>
        </p:txBody>
      </p:sp>
      <p:sp>
        <p:nvSpPr>
          <p:cNvPr id="21" name="Rectangle 20">
            <a:extLst>
              <a:ext uri="{FF2B5EF4-FFF2-40B4-BE49-F238E27FC236}">
                <a16:creationId xmlns:a16="http://schemas.microsoft.com/office/drawing/2014/main" id="{375136A9-49F9-4DA0-A741-F065B0FA0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3356" y="0"/>
            <a:ext cx="7558643" cy="6858000"/>
          </a:xfrm>
          <a:prstGeom prst="rect">
            <a:avLst/>
          </a:prstGeom>
          <a:solidFill>
            <a:schemeClr val="bg2"/>
          </a:solidFill>
          <a:ln>
            <a:noFill/>
          </a:ln>
          <a:effectLst>
            <a:innerShdw blurRad="63500" dist="508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B912F6C7-0423-4B6F-AECE-710C848918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46539" y="3195797"/>
            <a:ext cx="6858000" cy="466406"/>
          </a:xfrm>
          <a:prstGeom prst="rect">
            <a:avLst/>
          </a:prstGeom>
          <a:gradFill>
            <a:gsLst>
              <a:gs pos="0">
                <a:srgbClr val="363D46">
                  <a:alpha val="0"/>
                </a:srgbClr>
              </a:gs>
              <a:gs pos="100000">
                <a:srgbClr val="363D46">
                  <a:lumMod val="75000"/>
                </a:srgbClr>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25" name="Straight Connector 24">
            <a:extLst>
              <a:ext uri="{FF2B5EF4-FFF2-40B4-BE49-F238E27FC236}">
                <a16:creationId xmlns:a16="http://schemas.microsoft.com/office/drawing/2014/main" id="{A7208205-03EE-4EC8-9C34-59270C1880D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2336" y="0"/>
            <a:ext cx="0" cy="6858000"/>
          </a:xfrm>
          <a:prstGeom prst="line">
            <a:avLst/>
          </a:prstGeom>
          <a:solidFill>
            <a:srgbClr val="FFFFFF"/>
          </a:solidFill>
          <a:ln w="38100" cap="flat">
            <a:gradFill flip="none" rotWithShape="1">
              <a:gsLst>
                <a:gs pos="0">
                  <a:srgbClr val="363D46"/>
                </a:gs>
                <a:gs pos="100000">
                  <a:srgbClr val="363D46">
                    <a:lumMod val="75000"/>
                  </a:srgbClr>
                </a:gs>
              </a:gsLst>
              <a:lin ang="5400000" scaled="0"/>
              <a:tileRect/>
            </a:gradFill>
            <a:miter lim="800000"/>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cxnSp>
      <p:sp>
        <p:nvSpPr>
          <p:cNvPr id="3" name="Content Placeholder 2">
            <a:extLst>
              <a:ext uri="{FF2B5EF4-FFF2-40B4-BE49-F238E27FC236}">
                <a16:creationId xmlns:a16="http://schemas.microsoft.com/office/drawing/2014/main" id="{FF501B2E-07DF-4834-B359-4C04A8C1C4DE}"/>
              </a:ext>
            </a:extLst>
          </p:cNvPr>
          <p:cNvSpPr>
            <a:spLocks noGrp="1"/>
          </p:cNvSpPr>
          <p:nvPr>
            <p:ph idx="1"/>
          </p:nvPr>
        </p:nvSpPr>
        <p:spPr>
          <a:xfrm>
            <a:off x="4973046" y="714375"/>
            <a:ext cx="6253751" cy="5076825"/>
          </a:xfrm>
        </p:spPr>
        <p:txBody>
          <a:bodyPr>
            <a:normAutofit/>
          </a:bodyPr>
          <a:lstStyle/>
          <a:p>
            <a:r>
              <a:rPr lang="en-US">
                <a:solidFill>
                  <a:schemeClr val="tx1"/>
                </a:solidFill>
              </a:rPr>
              <a:t>The massive adoption and stabilization of the cryptocurrency prices are attracting new investors and consolidating technologies</a:t>
            </a:r>
          </a:p>
          <a:p>
            <a:r>
              <a:rPr lang="en-US">
                <a:solidFill>
                  <a:schemeClr val="tx1"/>
                </a:solidFill>
              </a:rPr>
              <a:t>High impact under social and political situations</a:t>
            </a:r>
          </a:p>
          <a:p>
            <a:r>
              <a:rPr lang="en-US">
                <a:solidFill>
                  <a:schemeClr val="tx1"/>
                </a:solidFill>
              </a:rPr>
              <a:t>Promising technologies to start creating financial security</a:t>
            </a:r>
          </a:p>
        </p:txBody>
      </p:sp>
      <p:pic>
        <p:nvPicPr>
          <p:cNvPr id="4" name="Graphic 4" descr="Downward trend RTL">
            <a:extLst>
              <a:ext uri="{FF2B5EF4-FFF2-40B4-BE49-F238E27FC236}">
                <a16:creationId xmlns:a16="http://schemas.microsoft.com/office/drawing/2014/main" id="{D6A7F4F2-4E74-475C-B752-EA6F4E109C3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927760" y="4485904"/>
            <a:ext cx="914400" cy="914400"/>
          </a:xfrm>
          <a:prstGeom prst="rect">
            <a:avLst/>
          </a:prstGeom>
        </p:spPr>
      </p:pic>
      <p:pic>
        <p:nvPicPr>
          <p:cNvPr id="6" name="Graphic 6" descr="Upward trend">
            <a:extLst>
              <a:ext uri="{FF2B5EF4-FFF2-40B4-BE49-F238E27FC236}">
                <a16:creationId xmlns:a16="http://schemas.microsoft.com/office/drawing/2014/main" id="{91188628-65D6-489E-B11B-24CE6E6CFD0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922194" y="3767819"/>
            <a:ext cx="914400" cy="914400"/>
          </a:xfrm>
          <a:prstGeom prst="rect">
            <a:avLst/>
          </a:prstGeom>
        </p:spPr>
      </p:pic>
    </p:spTree>
    <p:extLst>
      <p:ext uri="{BB962C8B-B14F-4D97-AF65-F5344CB8AC3E}">
        <p14:creationId xmlns:p14="http://schemas.microsoft.com/office/powerpoint/2010/main" val="17601442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7">
            <a:extLst>
              <a:ext uri="{FF2B5EF4-FFF2-40B4-BE49-F238E27FC236}">
                <a16:creationId xmlns:a16="http://schemas.microsoft.com/office/drawing/2014/main" id="{5BBD3ED2-B0E6-45A2-ABD5-ECF31BC37C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9">
            <a:extLst>
              <a:ext uri="{FF2B5EF4-FFF2-40B4-BE49-F238E27FC236}">
                <a16:creationId xmlns:a16="http://schemas.microsoft.com/office/drawing/2014/main" id="{F2D2D1E8-4ABF-4B6B-B39D-40B080B61E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3160" y="0"/>
            <a:ext cx="9369421" cy="6857999"/>
          </a:xfrm>
          <a:prstGeom prst="rect">
            <a:avLst/>
          </a:prstGeom>
          <a:gradFill flip="none" rotWithShape="1">
            <a:gsLst>
              <a:gs pos="10000">
                <a:schemeClr val="bg2">
                  <a:lumMod val="60000"/>
                  <a:lumOff val="40000"/>
                  <a:alpha val="40000"/>
                </a:schemeClr>
              </a:gs>
              <a:gs pos="70000">
                <a:schemeClr val="bg2">
                  <a:alpha val="0"/>
                </a:schemeClr>
              </a:gs>
              <a:gs pos="0">
                <a:schemeClr val="bg2">
                  <a:lumMod val="40000"/>
                  <a:lumOff val="60000"/>
                  <a:alpha val="5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9" name="Freeform: Shape 11">
            <a:extLst>
              <a:ext uri="{FF2B5EF4-FFF2-40B4-BE49-F238E27FC236}">
                <a16:creationId xmlns:a16="http://schemas.microsoft.com/office/drawing/2014/main" id="{BC7AB4B5-66A5-48D1-BD88-C60A16ED97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6088489" cy="6858002"/>
          </a:xfrm>
          <a:custGeom>
            <a:avLst/>
            <a:gdLst>
              <a:gd name="connsiteX0" fmla="*/ 0 w 6088489"/>
              <a:gd name="connsiteY0" fmla="*/ 0 h 6858002"/>
              <a:gd name="connsiteX1" fmla="*/ 3563332 w 6088489"/>
              <a:gd name="connsiteY1" fmla="*/ 0 h 6858002"/>
              <a:gd name="connsiteX2" fmla="*/ 3563332 w 6088489"/>
              <a:gd name="connsiteY2" fmla="*/ 3 h 6858002"/>
              <a:gd name="connsiteX3" fmla="*/ 5842099 w 6088489"/>
              <a:gd name="connsiteY3" fmla="*/ 3 h 6858002"/>
              <a:gd name="connsiteX4" fmla="*/ 5842099 w 6088489"/>
              <a:gd name="connsiteY4" fmla="*/ 4 h 6858002"/>
              <a:gd name="connsiteX5" fmla="*/ 5835346 w 6088489"/>
              <a:gd name="connsiteY5" fmla="*/ 4 h 6858002"/>
              <a:gd name="connsiteX6" fmla="*/ 5841229 w 6088489"/>
              <a:gd name="connsiteY6" fmla="*/ 40466 h 6858002"/>
              <a:gd name="connsiteX7" fmla="*/ 5858543 w 6088489"/>
              <a:gd name="connsiteY7" fmla="*/ 159110 h 6858002"/>
              <a:gd name="connsiteX8" fmla="*/ 5870645 w 6088489"/>
              <a:gd name="connsiteY8" fmla="*/ 245521 h 6858002"/>
              <a:gd name="connsiteX9" fmla="*/ 5883420 w 6088489"/>
              <a:gd name="connsiteY9" fmla="*/ 348391 h 6858002"/>
              <a:gd name="connsiteX10" fmla="*/ 5898716 w 6088489"/>
              <a:gd name="connsiteY10" fmla="*/ 470463 h 6858002"/>
              <a:gd name="connsiteX11" fmla="*/ 5914853 w 6088489"/>
              <a:gd name="connsiteY11" fmla="*/ 605566 h 6858002"/>
              <a:gd name="connsiteX12" fmla="*/ 5931830 w 6088489"/>
              <a:gd name="connsiteY12" fmla="*/ 757813 h 6858002"/>
              <a:gd name="connsiteX13" fmla="*/ 5949815 w 6088489"/>
              <a:gd name="connsiteY13" fmla="*/ 923777 h 6858002"/>
              <a:gd name="connsiteX14" fmla="*/ 5967801 w 6088489"/>
              <a:gd name="connsiteY14" fmla="*/ 1104142 h 6858002"/>
              <a:gd name="connsiteX15" fmla="*/ 5986122 w 6088489"/>
              <a:gd name="connsiteY15" fmla="*/ 1296166 h 6858002"/>
              <a:gd name="connsiteX16" fmla="*/ 6003099 w 6088489"/>
              <a:gd name="connsiteY16" fmla="*/ 1503278 h 6858002"/>
              <a:gd name="connsiteX17" fmla="*/ 6019404 w 6088489"/>
              <a:gd name="connsiteY17" fmla="*/ 1719991 h 6858002"/>
              <a:gd name="connsiteX18" fmla="*/ 6034196 w 6088489"/>
              <a:gd name="connsiteY18" fmla="*/ 1949048 h 6858002"/>
              <a:gd name="connsiteX19" fmla="*/ 6048315 w 6088489"/>
              <a:gd name="connsiteY19" fmla="*/ 2187706 h 6858002"/>
              <a:gd name="connsiteX20" fmla="*/ 6061595 w 6088489"/>
              <a:gd name="connsiteY20" fmla="*/ 2436652 h 6858002"/>
              <a:gd name="connsiteX21" fmla="*/ 6066301 w 6088489"/>
              <a:gd name="connsiteY21" fmla="*/ 2564211 h 6858002"/>
              <a:gd name="connsiteX22" fmla="*/ 6071512 w 6088489"/>
              <a:gd name="connsiteY22" fmla="*/ 2694512 h 6858002"/>
              <a:gd name="connsiteX23" fmla="*/ 6076386 w 6088489"/>
              <a:gd name="connsiteY23" fmla="*/ 2826871 h 6858002"/>
              <a:gd name="connsiteX24" fmla="*/ 6079580 w 6088489"/>
              <a:gd name="connsiteY24" fmla="*/ 2959917 h 6858002"/>
              <a:gd name="connsiteX25" fmla="*/ 6082438 w 6088489"/>
              <a:gd name="connsiteY25" fmla="*/ 3095705 h 6858002"/>
              <a:gd name="connsiteX26" fmla="*/ 6085463 w 6088489"/>
              <a:gd name="connsiteY26" fmla="*/ 3232865 h 6858002"/>
              <a:gd name="connsiteX27" fmla="*/ 6087480 w 6088489"/>
              <a:gd name="connsiteY27" fmla="*/ 3372768 h 6858002"/>
              <a:gd name="connsiteX28" fmla="*/ 6087480 w 6088489"/>
              <a:gd name="connsiteY28" fmla="*/ 3514043 h 6858002"/>
              <a:gd name="connsiteX29" fmla="*/ 6088489 w 6088489"/>
              <a:gd name="connsiteY29" fmla="*/ 3656689 h 6858002"/>
              <a:gd name="connsiteX30" fmla="*/ 6087480 w 6088489"/>
              <a:gd name="connsiteY30" fmla="*/ 3800707 h 6858002"/>
              <a:gd name="connsiteX31" fmla="*/ 6085463 w 6088489"/>
              <a:gd name="connsiteY31" fmla="*/ 3946783 h 6858002"/>
              <a:gd name="connsiteX32" fmla="*/ 6083614 w 6088489"/>
              <a:gd name="connsiteY32" fmla="*/ 4092858 h 6858002"/>
              <a:gd name="connsiteX33" fmla="*/ 6079580 w 6088489"/>
              <a:gd name="connsiteY33" fmla="*/ 4240991 h 6858002"/>
              <a:gd name="connsiteX34" fmla="*/ 6075378 w 6088489"/>
              <a:gd name="connsiteY34" fmla="*/ 4390495 h 6858002"/>
              <a:gd name="connsiteX35" fmla="*/ 6070503 w 6088489"/>
              <a:gd name="connsiteY35" fmla="*/ 4540000 h 6858002"/>
              <a:gd name="connsiteX36" fmla="*/ 6063612 w 6088489"/>
              <a:gd name="connsiteY36" fmla="*/ 4690876 h 6858002"/>
              <a:gd name="connsiteX37" fmla="*/ 6055375 w 6088489"/>
              <a:gd name="connsiteY37" fmla="*/ 4843123 h 6858002"/>
              <a:gd name="connsiteX38" fmla="*/ 6047475 w 6088489"/>
              <a:gd name="connsiteY38" fmla="*/ 4996057 h 6858002"/>
              <a:gd name="connsiteX39" fmla="*/ 6037390 w 6088489"/>
              <a:gd name="connsiteY39" fmla="*/ 5148990 h 6858002"/>
              <a:gd name="connsiteX40" fmla="*/ 6025287 w 6088489"/>
              <a:gd name="connsiteY40" fmla="*/ 5303981 h 6858002"/>
              <a:gd name="connsiteX41" fmla="*/ 6013185 w 6088489"/>
              <a:gd name="connsiteY41" fmla="*/ 5456914 h 6858002"/>
              <a:gd name="connsiteX42" fmla="*/ 5999233 w 6088489"/>
              <a:gd name="connsiteY42" fmla="*/ 5612591 h 6858002"/>
              <a:gd name="connsiteX43" fmla="*/ 5983937 w 6088489"/>
              <a:gd name="connsiteY43" fmla="*/ 5768953 h 6858002"/>
              <a:gd name="connsiteX44" fmla="*/ 5967801 w 6088489"/>
              <a:gd name="connsiteY44" fmla="*/ 5923258 h 6858002"/>
              <a:gd name="connsiteX45" fmla="*/ 5948975 w 6088489"/>
              <a:gd name="connsiteY45" fmla="*/ 6079621 h 6858002"/>
              <a:gd name="connsiteX46" fmla="*/ 5928804 w 6088489"/>
              <a:gd name="connsiteY46" fmla="*/ 6235297 h 6858002"/>
              <a:gd name="connsiteX47" fmla="*/ 5908801 w 6088489"/>
              <a:gd name="connsiteY47" fmla="*/ 6391660 h 6858002"/>
              <a:gd name="connsiteX48" fmla="*/ 5885437 w 6088489"/>
              <a:gd name="connsiteY48" fmla="*/ 6547336 h 6858002"/>
              <a:gd name="connsiteX49" fmla="*/ 5861568 w 6088489"/>
              <a:gd name="connsiteY49" fmla="*/ 6702327 h 6858002"/>
              <a:gd name="connsiteX50" fmla="*/ 5836524 w 6088489"/>
              <a:gd name="connsiteY50" fmla="*/ 6858002 h 6858002"/>
              <a:gd name="connsiteX51" fmla="*/ 3563332 w 6088489"/>
              <a:gd name="connsiteY51" fmla="*/ 6858002 h 6858002"/>
              <a:gd name="connsiteX52" fmla="*/ 1223490 w 6088489"/>
              <a:gd name="connsiteY52" fmla="*/ 6858002 h 6858002"/>
              <a:gd name="connsiteX53" fmla="*/ 0 w 6088489"/>
              <a:gd name="connsiteY53" fmla="*/ 6858002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6088489" h="6858002">
                <a:moveTo>
                  <a:pt x="0" y="0"/>
                </a:moveTo>
                <a:lnTo>
                  <a:pt x="3563332" y="0"/>
                </a:lnTo>
                <a:lnTo>
                  <a:pt x="3563332" y="3"/>
                </a:lnTo>
                <a:lnTo>
                  <a:pt x="5842099" y="3"/>
                </a:lnTo>
                <a:lnTo>
                  <a:pt x="5842099" y="4"/>
                </a:lnTo>
                <a:lnTo>
                  <a:pt x="5835346" y="4"/>
                </a:lnTo>
                <a:lnTo>
                  <a:pt x="5841229" y="40466"/>
                </a:lnTo>
                <a:lnTo>
                  <a:pt x="5858543" y="159110"/>
                </a:lnTo>
                <a:lnTo>
                  <a:pt x="5870645" y="245521"/>
                </a:lnTo>
                <a:lnTo>
                  <a:pt x="5883420" y="348391"/>
                </a:lnTo>
                <a:lnTo>
                  <a:pt x="5898716" y="470463"/>
                </a:lnTo>
                <a:lnTo>
                  <a:pt x="5914853" y="605566"/>
                </a:lnTo>
                <a:lnTo>
                  <a:pt x="5931830" y="757813"/>
                </a:lnTo>
                <a:lnTo>
                  <a:pt x="5949815" y="923777"/>
                </a:lnTo>
                <a:lnTo>
                  <a:pt x="5967801" y="1104142"/>
                </a:lnTo>
                <a:lnTo>
                  <a:pt x="5986122" y="1296166"/>
                </a:lnTo>
                <a:lnTo>
                  <a:pt x="6003099" y="1503278"/>
                </a:lnTo>
                <a:lnTo>
                  <a:pt x="6019404" y="1719991"/>
                </a:lnTo>
                <a:lnTo>
                  <a:pt x="6034196" y="1949048"/>
                </a:lnTo>
                <a:lnTo>
                  <a:pt x="6048315" y="2187706"/>
                </a:lnTo>
                <a:lnTo>
                  <a:pt x="6061595" y="2436652"/>
                </a:lnTo>
                <a:lnTo>
                  <a:pt x="6066301" y="2564211"/>
                </a:lnTo>
                <a:lnTo>
                  <a:pt x="6071512" y="2694512"/>
                </a:lnTo>
                <a:lnTo>
                  <a:pt x="6076386" y="2826871"/>
                </a:lnTo>
                <a:lnTo>
                  <a:pt x="6079580" y="2959917"/>
                </a:lnTo>
                <a:lnTo>
                  <a:pt x="6082438" y="3095705"/>
                </a:lnTo>
                <a:lnTo>
                  <a:pt x="6085463" y="3232865"/>
                </a:lnTo>
                <a:lnTo>
                  <a:pt x="6087480" y="3372768"/>
                </a:lnTo>
                <a:lnTo>
                  <a:pt x="6087480" y="3514043"/>
                </a:lnTo>
                <a:lnTo>
                  <a:pt x="6088489" y="3656689"/>
                </a:lnTo>
                <a:lnTo>
                  <a:pt x="6087480" y="3800707"/>
                </a:lnTo>
                <a:lnTo>
                  <a:pt x="6085463" y="3946783"/>
                </a:lnTo>
                <a:lnTo>
                  <a:pt x="6083614" y="4092858"/>
                </a:lnTo>
                <a:lnTo>
                  <a:pt x="6079580" y="4240991"/>
                </a:lnTo>
                <a:lnTo>
                  <a:pt x="6075378" y="4390495"/>
                </a:lnTo>
                <a:lnTo>
                  <a:pt x="6070503" y="4540000"/>
                </a:lnTo>
                <a:lnTo>
                  <a:pt x="6063612" y="4690876"/>
                </a:lnTo>
                <a:lnTo>
                  <a:pt x="6055375" y="4843123"/>
                </a:lnTo>
                <a:lnTo>
                  <a:pt x="6047475" y="4996057"/>
                </a:lnTo>
                <a:lnTo>
                  <a:pt x="6037390" y="5148990"/>
                </a:lnTo>
                <a:lnTo>
                  <a:pt x="6025287" y="5303981"/>
                </a:lnTo>
                <a:lnTo>
                  <a:pt x="6013185" y="5456914"/>
                </a:lnTo>
                <a:lnTo>
                  <a:pt x="5999233" y="5612591"/>
                </a:lnTo>
                <a:lnTo>
                  <a:pt x="5983937" y="5768953"/>
                </a:lnTo>
                <a:lnTo>
                  <a:pt x="5967801" y="5923258"/>
                </a:lnTo>
                <a:lnTo>
                  <a:pt x="5948975" y="6079621"/>
                </a:lnTo>
                <a:lnTo>
                  <a:pt x="5928804" y="6235297"/>
                </a:lnTo>
                <a:lnTo>
                  <a:pt x="5908801" y="6391660"/>
                </a:lnTo>
                <a:lnTo>
                  <a:pt x="5885437" y="6547336"/>
                </a:lnTo>
                <a:lnTo>
                  <a:pt x="5861568" y="6702327"/>
                </a:lnTo>
                <a:lnTo>
                  <a:pt x="5836524" y="6858002"/>
                </a:lnTo>
                <a:lnTo>
                  <a:pt x="3563332" y="6858002"/>
                </a:lnTo>
                <a:lnTo>
                  <a:pt x="1223490" y="6858002"/>
                </a:lnTo>
                <a:lnTo>
                  <a:pt x="0" y="6858002"/>
                </a:lnTo>
                <a:close/>
              </a:path>
            </a:pathLst>
          </a:custGeom>
          <a:ln w="44450">
            <a:gradFill>
              <a:gsLst>
                <a:gs pos="5000">
                  <a:schemeClr val="bg2">
                    <a:alpha val="65000"/>
                  </a:schemeClr>
                </a:gs>
                <a:gs pos="98000">
                  <a:schemeClr val="bg2">
                    <a:lumMod val="75000"/>
                    <a:alpha val="55000"/>
                  </a:schemeClr>
                </a:gs>
              </a:gsLst>
              <a:lin ang="5400000" scaled="1"/>
            </a:gradFill>
          </a:ln>
          <a:effectLst>
            <a:outerShdw blurRad="50800" dist="25400" algn="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682DF04-0E9E-41B4-9B41-6F6FC8185420}"/>
              </a:ext>
            </a:extLst>
          </p:cNvPr>
          <p:cNvSpPr>
            <a:spLocks noGrp="1"/>
          </p:cNvSpPr>
          <p:nvPr>
            <p:ph type="title"/>
          </p:nvPr>
        </p:nvSpPr>
        <p:spPr>
          <a:xfrm>
            <a:off x="962022" y="643467"/>
            <a:ext cx="4340023" cy="5571064"/>
          </a:xfrm>
        </p:spPr>
        <p:txBody>
          <a:bodyPr anchor="ctr">
            <a:normAutofit/>
          </a:bodyPr>
          <a:lstStyle/>
          <a:p>
            <a:r>
              <a:rPr lang="en-US" sz="4400"/>
              <a:t>Problem statement</a:t>
            </a:r>
          </a:p>
        </p:txBody>
      </p:sp>
      <p:sp>
        <p:nvSpPr>
          <p:cNvPr id="3" name="Content Placeholder 2">
            <a:extLst>
              <a:ext uri="{FF2B5EF4-FFF2-40B4-BE49-F238E27FC236}">
                <a16:creationId xmlns:a16="http://schemas.microsoft.com/office/drawing/2014/main" id="{FF501B2E-07DF-4834-B359-4C04A8C1C4DE}"/>
              </a:ext>
            </a:extLst>
          </p:cNvPr>
          <p:cNvSpPr>
            <a:spLocks noGrp="1"/>
          </p:cNvSpPr>
          <p:nvPr>
            <p:ph idx="1"/>
          </p:nvPr>
        </p:nvSpPr>
        <p:spPr>
          <a:xfrm>
            <a:off x="6708499" y="643467"/>
            <a:ext cx="4521480" cy="5571064"/>
          </a:xfrm>
        </p:spPr>
        <p:txBody>
          <a:bodyPr>
            <a:normAutofit/>
          </a:bodyPr>
          <a:lstStyle/>
          <a:p>
            <a:pPr marL="0" indent="0">
              <a:buNone/>
            </a:pPr>
            <a:r>
              <a:rPr lang="en-US"/>
              <a:t>By analyzing historical data of several cryptocurrencies and the news in a specific time, </a:t>
            </a:r>
            <a:r>
              <a:rPr lang="en-US" sz="2400">
                <a:solidFill>
                  <a:srgbClr val="FFC000"/>
                </a:solidFill>
              </a:rPr>
              <a:t>create a prediction model of the market with a high degree of certainty</a:t>
            </a:r>
            <a:endParaRPr lang="en-US" sz="2400">
              <a:solidFill>
                <a:srgbClr val="FFC000"/>
              </a:solidFill>
              <a:effectLst>
                <a:glow rad="38100">
                  <a:prstClr val="black">
                    <a:lumMod val="50000"/>
                    <a:lumOff val="50000"/>
                    <a:alpha val="20000"/>
                  </a:prstClr>
                </a:glow>
                <a:outerShdw blurRad="44450" dist="12700" dir="13860000" algn="tl" rotWithShape="0">
                  <a:srgbClr val="000000">
                    <a:alpha val="20000"/>
                  </a:srgbClr>
                </a:outerShdw>
              </a:effectLst>
            </a:endParaRPr>
          </a:p>
        </p:txBody>
      </p:sp>
      <p:pic>
        <p:nvPicPr>
          <p:cNvPr id="4" name="Graphic 4" descr="Questions">
            <a:extLst>
              <a:ext uri="{FF2B5EF4-FFF2-40B4-BE49-F238E27FC236}">
                <a16:creationId xmlns:a16="http://schemas.microsoft.com/office/drawing/2014/main" id="{D2BBF646-4ECC-40DE-B7A6-A6687B79797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500748" y="2932216"/>
            <a:ext cx="914400" cy="914400"/>
          </a:xfrm>
          <a:prstGeom prst="rect">
            <a:avLst/>
          </a:prstGeom>
        </p:spPr>
      </p:pic>
    </p:spTree>
    <p:extLst>
      <p:ext uri="{BB962C8B-B14F-4D97-AF65-F5344CB8AC3E}">
        <p14:creationId xmlns:p14="http://schemas.microsoft.com/office/powerpoint/2010/main" val="13797135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F5E66A-3757-4811-B69C-DD62AECC3D15}"/>
              </a:ext>
            </a:extLst>
          </p:cNvPr>
          <p:cNvSpPr>
            <a:spLocks noGrp="1"/>
          </p:cNvSpPr>
          <p:nvPr>
            <p:ph type="title"/>
          </p:nvPr>
        </p:nvSpPr>
        <p:spPr>
          <a:xfrm>
            <a:off x="439642" y="236703"/>
            <a:ext cx="3332955" cy="1187215"/>
          </a:xfrm>
        </p:spPr>
        <p:txBody>
          <a:bodyPr anchor="ctr">
            <a:normAutofit/>
          </a:bodyPr>
          <a:lstStyle/>
          <a:p>
            <a:r>
              <a:rPr lang="en-US" sz="4000" err="1"/>
              <a:t>DataSet</a:t>
            </a:r>
            <a:endParaRPr lang="en-US" sz="4000"/>
          </a:p>
        </p:txBody>
      </p:sp>
      <p:sp>
        <p:nvSpPr>
          <p:cNvPr id="9" name="Rectangle 7">
            <a:extLst>
              <a:ext uri="{FF2B5EF4-FFF2-40B4-BE49-F238E27FC236}">
                <a16:creationId xmlns:a16="http://schemas.microsoft.com/office/drawing/2014/main" id="{375136A9-49F9-4DA0-A741-F065B0FA0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3356" y="0"/>
            <a:ext cx="7558643" cy="6858000"/>
          </a:xfrm>
          <a:prstGeom prst="rect">
            <a:avLst/>
          </a:prstGeom>
          <a:solidFill>
            <a:schemeClr val="bg2"/>
          </a:solidFill>
          <a:ln>
            <a:noFill/>
          </a:ln>
          <a:effectLst>
            <a:innerShdw blurRad="63500" dist="508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9">
            <a:extLst>
              <a:ext uri="{FF2B5EF4-FFF2-40B4-BE49-F238E27FC236}">
                <a16:creationId xmlns:a16="http://schemas.microsoft.com/office/drawing/2014/main" id="{B912F6C7-0423-4B6F-AECE-710C848918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46539" y="3195797"/>
            <a:ext cx="6858000" cy="466406"/>
          </a:xfrm>
          <a:prstGeom prst="rect">
            <a:avLst/>
          </a:prstGeom>
          <a:gradFill>
            <a:gsLst>
              <a:gs pos="0">
                <a:srgbClr val="363D46">
                  <a:alpha val="0"/>
                </a:srgbClr>
              </a:gs>
              <a:gs pos="100000">
                <a:srgbClr val="363D46">
                  <a:lumMod val="75000"/>
                </a:srgbClr>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13" name="Straight Connector 11">
            <a:extLst>
              <a:ext uri="{FF2B5EF4-FFF2-40B4-BE49-F238E27FC236}">
                <a16:creationId xmlns:a16="http://schemas.microsoft.com/office/drawing/2014/main" id="{A7208205-03EE-4EC8-9C34-59270C1880D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2336" y="0"/>
            <a:ext cx="0" cy="6858000"/>
          </a:xfrm>
          <a:prstGeom prst="line">
            <a:avLst/>
          </a:prstGeom>
          <a:solidFill>
            <a:srgbClr val="FFFFFF"/>
          </a:solidFill>
          <a:ln w="38100" cap="flat">
            <a:gradFill flip="none" rotWithShape="1">
              <a:gsLst>
                <a:gs pos="0">
                  <a:srgbClr val="363D46"/>
                </a:gs>
                <a:gs pos="100000">
                  <a:srgbClr val="363D46">
                    <a:lumMod val="75000"/>
                  </a:srgbClr>
                </a:gs>
              </a:gsLst>
              <a:lin ang="5400000" scaled="0"/>
              <a:tileRect/>
            </a:gradFill>
            <a:miter lim="800000"/>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cxnSp>
      <p:sp>
        <p:nvSpPr>
          <p:cNvPr id="3" name="Content Placeholder 2">
            <a:extLst>
              <a:ext uri="{FF2B5EF4-FFF2-40B4-BE49-F238E27FC236}">
                <a16:creationId xmlns:a16="http://schemas.microsoft.com/office/drawing/2014/main" id="{E095B5B9-BADD-4CDA-A4BA-250BA8DBB2BD}"/>
              </a:ext>
            </a:extLst>
          </p:cNvPr>
          <p:cNvSpPr>
            <a:spLocks noGrp="1"/>
          </p:cNvSpPr>
          <p:nvPr>
            <p:ph idx="1"/>
          </p:nvPr>
        </p:nvSpPr>
        <p:spPr>
          <a:xfrm>
            <a:off x="228829" y="1403656"/>
            <a:ext cx="4225667" cy="5184949"/>
          </a:xfrm>
        </p:spPr>
        <p:txBody>
          <a:bodyPr>
            <a:normAutofit fontScale="62500" lnSpcReduction="20000"/>
          </a:bodyPr>
          <a:lstStyle/>
          <a:p>
            <a:pPr marL="0" indent="0">
              <a:buNone/>
            </a:pPr>
            <a:endParaRPr lang="en-US">
              <a:solidFill>
                <a:schemeClr val="tx1"/>
              </a:solidFill>
            </a:endParaRPr>
          </a:p>
          <a:p>
            <a:r>
              <a:rPr lang="en-US" err="1">
                <a:solidFill>
                  <a:schemeClr val="tx1"/>
                </a:solidFill>
              </a:rPr>
              <a:t>Binance</a:t>
            </a:r>
            <a:r>
              <a:rPr lang="en-US">
                <a:solidFill>
                  <a:schemeClr val="tx1"/>
                </a:solidFill>
              </a:rPr>
              <a:t> full history [</a:t>
            </a:r>
            <a:r>
              <a:rPr lang="en-US">
                <a:solidFill>
                  <a:schemeClr val="tx1"/>
                </a:solidFill>
                <a:ea typeface="+mn-lt"/>
                <a:cs typeface="+mn-lt"/>
                <a:hlinkClick r:id="rId3"/>
              </a:rPr>
              <a:t>https://www.kaggle.com/jorijnsmit/binance-full-history</a:t>
            </a:r>
            <a:r>
              <a:rPr lang="en-US">
                <a:solidFill>
                  <a:schemeClr val="tx1"/>
                </a:solidFill>
                <a:ea typeface="+mn-lt"/>
                <a:cs typeface="+mn-lt"/>
              </a:rPr>
              <a:t>]</a:t>
            </a:r>
            <a:endParaRPr lang="en-US">
              <a:solidFill>
                <a:schemeClr val="tx1"/>
              </a:solidFill>
              <a:effectLst>
                <a:glow rad="38100">
                  <a:prstClr val="black">
                    <a:lumMod val="50000"/>
                    <a:lumOff val="50000"/>
                    <a:alpha val="20000"/>
                  </a:prstClr>
                </a:glow>
                <a:outerShdw blurRad="44450" dist="12700" dir="13860000" algn="tl" rotWithShape="0">
                  <a:srgbClr val="000000">
                    <a:alpha val="20000"/>
                  </a:srgbClr>
                </a:outerShdw>
              </a:effectLst>
            </a:endParaRPr>
          </a:p>
          <a:p>
            <a:pPr lvl="1"/>
            <a:r>
              <a:rPr lang="en-US">
                <a:solidFill>
                  <a:schemeClr val="tx1"/>
                </a:solidFill>
              </a:rPr>
              <a:t>1 minute candlestick historic data from 2017 to present</a:t>
            </a:r>
            <a:endParaRPr lang="en-US">
              <a:solidFill>
                <a:schemeClr val="tx1"/>
              </a:solidFill>
              <a:effectLst>
                <a:glow rad="38100">
                  <a:prstClr val="black">
                    <a:lumMod val="50000"/>
                    <a:lumOff val="50000"/>
                    <a:alpha val="20000"/>
                  </a:prstClr>
                </a:glow>
                <a:outerShdw blurRad="44450" dist="12700" dir="13860000" algn="tl" rotWithShape="0">
                  <a:srgbClr val="000000">
                    <a:alpha val="20000"/>
                  </a:srgbClr>
                </a:outerShdw>
              </a:effectLst>
            </a:endParaRPr>
          </a:p>
          <a:p>
            <a:pPr lvl="1"/>
            <a:r>
              <a:rPr lang="en-US">
                <a:solidFill>
                  <a:schemeClr val="tx1"/>
                </a:solidFill>
              </a:rPr>
              <a:t>~ 9 GB compressed dataset size (Parquet file)</a:t>
            </a:r>
            <a:endParaRPr lang="en-US">
              <a:solidFill>
                <a:schemeClr val="tx1"/>
              </a:solidFill>
              <a:effectLst>
                <a:glow rad="38100">
                  <a:prstClr val="black">
                    <a:lumMod val="50000"/>
                    <a:lumOff val="50000"/>
                    <a:alpha val="20000"/>
                  </a:prstClr>
                </a:glow>
                <a:outerShdw blurRad="44450" dist="12700" dir="13860000" algn="tl" rotWithShape="0">
                  <a:srgbClr val="000000">
                    <a:alpha val="20000"/>
                  </a:srgbClr>
                </a:outerShdw>
              </a:effectLst>
            </a:endParaRPr>
          </a:p>
          <a:p>
            <a:pPr lvl="1"/>
            <a:r>
              <a:rPr lang="en-US">
                <a:solidFill>
                  <a:schemeClr val="tx1"/>
                </a:solidFill>
              </a:rPr>
              <a:t>768 crypto currency pairs</a:t>
            </a:r>
            <a:endParaRPr lang="en-US">
              <a:solidFill>
                <a:schemeClr val="tx1"/>
              </a:solidFill>
              <a:effectLst>
                <a:glow rad="38100">
                  <a:prstClr val="black">
                    <a:lumMod val="50000"/>
                    <a:lumOff val="50000"/>
                    <a:alpha val="20000"/>
                  </a:prstClr>
                </a:glow>
                <a:outerShdw blurRad="44450" dist="12700" dir="13860000" algn="tl" rotWithShape="0">
                  <a:srgbClr val="000000">
                    <a:alpha val="20000"/>
                  </a:srgbClr>
                </a:outerShdw>
              </a:effectLst>
            </a:endParaRPr>
          </a:p>
          <a:p>
            <a:pPr lvl="1"/>
            <a:endParaRPr lang="en-US">
              <a:solidFill>
                <a:schemeClr val="tx1"/>
              </a:solidFill>
            </a:endParaRPr>
          </a:p>
          <a:p>
            <a:r>
              <a:rPr lang="en-US" err="1">
                <a:solidFill>
                  <a:schemeClr val="tx1"/>
                </a:solidFill>
              </a:rPr>
              <a:t>CoinTelegraph</a:t>
            </a:r>
            <a:r>
              <a:rPr lang="en-US">
                <a:solidFill>
                  <a:schemeClr val="tx1"/>
                </a:solidFill>
              </a:rPr>
              <a:t> [</a:t>
            </a:r>
            <a:r>
              <a:rPr lang="en-US">
                <a:hlinkClick r:id="rId4"/>
              </a:rPr>
              <a:t>https://cointelegraph.com</a:t>
            </a:r>
            <a:r>
              <a:rPr lang="en-US"/>
              <a:t>]</a:t>
            </a:r>
            <a:endParaRPr lang="en-US">
              <a:ea typeface="+mn-lt"/>
              <a:cs typeface="+mn-lt"/>
            </a:endParaRPr>
          </a:p>
          <a:p>
            <a:pPr lvl="1"/>
            <a:r>
              <a:rPr lang="en-US">
                <a:solidFill>
                  <a:schemeClr val="tx1"/>
                </a:solidFill>
                <a:effectLst>
                  <a:glow rad="38100">
                    <a:prstClr val="black">
                      <a:lumMod val="50000"/>
                      <a:lumOff val="50000"/>
                      <a:alpha val="20000"/>
                    </a:prstClr>
                  </a:glow>
                  <a:outerShdw blurRad="44450" dist="12700" dir="13860000" algn="tl" rotWithShape="0">
                    <a:srgbClr val="000000">
                      <a:alpha val="20000"/>
                    </a:srgbClr>
                  </a:outerShdw>
                </a:effectLst>
              </a:rPr>
              <a:t>Collected using Python scripts from 2013-2020</a:t>
            </a:r>
            <a:endParaRPr lang="en-US">
              <a:solidFill>
                <a:schemeClr val="tx1"/>
              </a:solidFill>
              <a:effectLst>
                <a:glow rad="38100">
                  <a:prstClr val="black">
                    <a:lumMod val="50000"/>
                    <a:lumOff val="50000"/>
                    <a:alpha val="20000"/>
                  </a:prstClr>
                </a:glow>
                <a:outerShdw blurRad="44450" dist="12700" dir="13860000" algn="tl" rotWithShape="0">
                  <a:srgbClr val="000000">
                    <a:alpha val="20000"/>
                  </a:srgbClr>
                </a:outerShdw>
              </a:effectLst>
              <a:ea typeface="+mn-lt"/>
              <a:cs typeface="+mn-lt"/>
            </a:endParaRPr>
          </a:p>
          <a:p>
            <a:pPr lvl="1"/>
            <a:r>
              <a:rPr lang="en-US">
                <a:effectLst>
                  <a:glow rad="38100">
                    <a:prstClr val="black">
                      <a:lumMod val="50000"/>
                      <a:lumOff val="50000"/>
                      <a:alpha val="20000"/>
                    </a:prstClr>
                  </a:glow>
                  <a:outerShdw blurRad="44450" dist="12700" dir="13860000" algn="tl" rotWithShape="0">
                    <a:srgbClr val="000000">
                      <a:alpha val="20000"/>
                    </a:srgbClr>
                  </a:outerShdw>
                </a:effectLst>
                <a:ea typeface="+mn-lt"/>
                <a:cs typeface="+mn-lt"/>
              </a:rPr>
              <a:t>~130 MB containing news related only to cryptocurrency</a:t>
            </a:r>
          </a:p>
          <a:p>
            <a:pPr lvl="1"/>
            <a:r>
              <a:rPr lang="en-US">
                <a:solidFill>
                  <a:schemeClr val="tx1"/>
                </a:solidFill>
                <a:effectLst>
                  <a:glow rad="38100">
                    <a:prstClr val="black">
                      <a:lumMod val="50000"/>
                      <a:lumOff val="50000"/>
                      <a:alpha val="20000"/>
                    </a:prstClr>
                  </a:glow>
                  <a:outerShdw blurRad="44450" dist="12700" dir="13860000" algn="tl" rotWithShape="0">
                    <a:srgbClr val="000000">
                      <a:alpha val="20000"/>
                    </a:srgbClr>
                  </a:outerShdw>
                </a:effectLst>
                <a:ea typeface="+mn-lt"/>
                <a:cs typeface="+mn-lt"/>
                <a:hlinkClick r:id="rId5"/>
              </a:rPr>
              <a:t>https://www.kaggle.com/asahicantu/cryptocurency-cointelegraph-newsfeed</a:t>
            </a:r>
            <a:endParaRPr lang="en-US">
              <a:solidFill>
                <a:schemeClr val="tx1"/>
              </a:solidFill>
            </a:endParaRPr>
          </a:p>
          <a:p>
            <a:pPr lvl="1"/>
            <a:endParaRPr lang="en-US">
              <a:solidFill>
                <a:schemeClr val="tx1"/>
              </a:solidFill>
              <a:effectLst>
                <a:glow rad="38100">
                  <a:prstClr val="black">
                    <a:lumMod val="50000"/>
                    <a:lumOff val="50000"/>
                    <a:alpha val="20000"/>
                  </a:prstClr>
                </a:glow>
                <a:outerShdw blurRad="44450" dist="12700" dir="13860000" algn="tl" rotWithShape="0">
                  <a:srgbClr val="000000">
                    <a:alpha val="20000"/>
                  </a:srgbClr>
                </a:outerShdw>
              </a:effectLst>
              <a:ea typeface="+mn-lt"/>
              <a:cs typeface="+mn-lt"/>
            </a:endParaRPr>
          </a:p>
          <a:p>
            <a:r>
              <a:rPr lang="en-US" err="1">
                <a:effectLst>
                  <a:glow rad="38100">
                    <a:prstClr val="black">
                      <a:lumMod val="50000"/>
                      <a:lumOff val="50000"/>
                      <a:alpha val="20000"/>
                    </a:prstClr>
                  </a:glow>
                  <a:outerShdw blurRad="44450" dist="12700" dir="13860000" algn="tl" rotWithShape="0">
                    <a:srgbClr val="000000">
                      <a:alpha val="20000"/>
                    </a:srgbClr>
                  </a:outerShdw>
                </a:effectLst>
                <a:ea typeface="+mn-lt"/>
                <a:cs typeface="+mn-lt"/>
              </a:rPr>
              <a:t>CoinmarketCap</a:t>
            </a:r>
            <a:r>
              <a:rPr lang="en-US">
                <a:effectLst>
                  <a:glow rad="38100">
                    <a:prstClr val="black">
                      <a:lumMod val="50000"/>
                      <a:lumOff val="50000"/>
                      <a:alpha val="20000"/>
                    </a:prstClr>
                  </a:glow>
                  <a:outerShdw blurRad="44450" dist="12700" dir="13860000" algn="tl" rotWithShape="0">
                    <a:srgbClr val="000000">
                      <a:alpha val="20000"/>
                    </a:srgbClr>
                  </a:outerShdw>
                </a:effectLst>
                <a:ea typeface="+mn-lt"/>
                <a:cs typeface="+mn-lt"/>
              </a:rPr>
              <a:t> [</a:t>
            </a:r>
            <a:r>
              <a:rPr lang="en-US">
                <a:effectLst>
                  <a:glow rad="38100">
                    <a:prstClr val="black">
                      <a:lumMod val="50000"/>
                      <a:lumOff val="50000"/>
                      <a:alpha val="20000"/>
                    </a:prstClr>
                  </a:glow>
                  <a:outerShdw blurRad="44450" dist="12700" dir="13860000" algn="tl" rotWithShape="0">
                    <a:srgbClr val="000000">
                      <a:alpha val="20000"/>
                    </a:srgbClr>
                  </a:outerShdw>
                </a:effectLst>
                <a:ea typeface="+mn-lt"/>
                <a:cs typeface="+mn-lt"/>
                <a:hlinkClick r:id="rId6"/>
              </a:rPr>
              <a:t>https://coinmarketcap.com</a:t>
            </a:r>
            <a:r>
              <a:rPr lang="en-US">
                <a:effectLst>
                  <a:glow rad="38100">
                    <a:prstClr val="black">
                      <a:lumMod val="50000"/>
                      <a:lumOff val="50000"/>
                      <a:alpha val="20000"/>
                    </a:prstClr>
                  </a:glow>
                  <a:outerShdw blurRad="44450" dist="12700" dir="13860000" algn="tl" rotWithShape="0">
                    <a:srgbClr val="000000">
                      <a:alpha val="20000"/>
                    </a:srgbClr>
                  </a:outerShdw>
                </a:effectLst>
                <a:ea typeface="+mn-lt"/>
                <a:cs typeface="+mn-lt"/>
              </a:rPr>
              <a:t>]</a:t>
            </a:r>
          </a:p>
          <a:p>
            <a:pPr lvl="1"/>
            <a:r>
              <a:rPr lang="en-US">
                <a:effectLst>
                  <a:glow rad="38100">
                    <a:prstClr val="black">
                      <a:lumMod val="50000"/>
                      <a:lumOff val="50000"/>
                      <a:alpha val="20000"/>
                    </a:prstClr>
                  </a:glow>
                  <a:outerShdw blurRad="44450" dist="12700" dir="13860000" algn="tl" rotWithShape="0">
                    <a:srgbClr val="000000">
                      <a:alpha val="20000"/>
                    </a:srgbClr>
                  </a:outerShdw>
                </a:effectLst>
                <a:ea typeface="+mn-lt"/>
                <a:cs typeface="+mn-lt"/>
              </a:rPr>
              <a:t>Global Market price of different cryptocurrencies</a:t>
            </a:r>
          </a:p>
          <a:p>
            <a:pPr lvl="1"/>
            <a:r>
              <a:rPr lang="en-US">
                <a:effectLst>
                  <a:glow rad="38100">
                    <a:prstClr val="black">
                      <a:lumMod val="50000"/>
                      <a:lumOff val="50000"/>
                      <a:alpha val="20000"/>
                    </a:prstClr>
                  </a:glow>
                  <a:outerShdw blurRad="44450" dist="12700" dir="13860000" algn="tl" rotWithShape="0">
                    <a:srgbClr val="000000">
                      <a:alpha val="20000"/>
                    </a:srgbClr>
                  </a:outerShdw>
                </a:effectLst>
                <a:ea typeface="+mn-lt"/>
                <a:cs typeface="+mn-lt"/>
              </a:rPr>
              <a:t>~ 1MB per cryptocurrency ticker for a 3 –year period</a:t>
            </a:r>
          </a:p>
          <a:p>
            <a:pPr lvl="1"/>
            <a:endParaRPr lang="en-US">
              <a:solidFill>
                <a:schemeClr val="tx1"/>
              </a:solidFill>
              <a:effectLst>
                <a:glow rad="38100">
                  <a:prstClr val="black">
                    <a:lumMod val="50000"/>
                    <a:lumOff val="50000"/>
                    <a:alpha val="20000"/>
                  </a:prstClr>
                </a:glow>
                <a:outerShdw blurRad="44450" dist="12700" dir="13860000" algn="tl" rotWithShape="0">
                  <a:srgbClr val="000000">
                    <a:alpha val="20000"/>
                  </a:srgbClr>
                </a:outerShdw>
              </a:effectLst>
            </a:endParaRPr>
          </a:p>
          <a:p>
            <a:pPr marL="914400" lvl="2" indent="0">
              <a:buNone/>
            </a:pPr>
            <a:endParaRPr lang="en-US">
              <a:solidFill>
                <a:schemeClr val="tx1"/>
              </a:solidFill>
              <a:effectLst>
                <a:glow rad="38100">
                  <a:prstClr val="black">
                    <a:lumMod val="50000"/>
                    <a:lumOff val="50000"/>
                    <a:alpha val="20000"/>
                  </a:prstClr>
                </a:glow>
                <a:outerShdw blurRad="44450" dist="12700" dir="13860000" algn="tl" rotWithShape="0">
                  <a:srgbClr val="000000">
                    <a:alpha val="20000"/>
                  </a:srgbClr>
                </a:outerShdw>
              </a:effectLst>
            </a:endParaRPr>
          </a:p>
          <a:p>
            <a:pPr lvl="1"/>
            <a:endParaRPr lang="en-US">
              <a:solidFill>
                <a:schemeClr val="tx1"/>
              </a:solidFill>
              <a:effectLst>
                <a:glow rad="38100">
                  <a:prstClr val="black">
                    <a:lumMod val="50000"/>
                    <a:lumOff val="50000"/>
                    <a:alpha val="20000"/>
                  </a:prstClr>
                </a:glow>
                <a:outerShdw blurRad="44450" dist="12700" dir="13860000" algn="tl" rotWithShape="0">
                  <a:srgbClr val="000000">
                    <a:alpha val="20000"/>
                  </a:srgbClr>
                </a:outerShdw>
              </a:effectLst>
            </a:endParaRPr>
          </a:p>
          <a:p>
            <a:endParaRPr lang="en-US">
              <a:solidFill>
                <a:schemeClr val="tx1"/>
              </a:solidFill>
              <a:effectLst>
                <a:glow rad="38100">
                  <a:prstClr val="black">
                    <a:lumMod val="50000"/>
                    <a:lumOff val="50000"/>
                    <a:alpha val="20000"/>
                  </a:prstClr>
                </a:glow>
                <a:outerShdw blurRad="44450" dist="12700" dir="13860000" algn="tl" rotWithShape="0">
                  <a:srgbClr val="000000">
                    <a:alpha val="20000"/>
                  </a:srgbClr>
                </a:outerShdw>
              </a:effectLst>
            </a:endParaRPr>
          </a:p>
        </p:txBody>
      </p:sp>
      <p:pic>
        <p:nvPicPr>
          <p:cNvPr id="6" name="Graphic 6" descr="Database">
            <a:extLst>
              <a:ext uri="{FF2B5EF4-FFF2-40B4-BE49-F238E27FC236}">
                <a16:creationId xmlns:a16="http://schemas.microsoft.com/office/drawing/2014/main" id="{EAE389F1-AC9A-467A-8A97-AD145BE636E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903191" y="368977"/>
            <a:ext cx="914400" cy="914400"/>
          </a:xfrm>
          <a:prstGeom prst="rect">
            <a:avLst/>
          </a:prstGeom>
        </p:spPr>
      </p:pic>
      <p:pic>
        <p:nvPicPr>
          <p:cNvPr id="4" name="Picture 4" descr="A picture containing sitting, table, food, player&#10;&#10;Description generated with very high confidence">
            <a:extLst>
              <a:ext uri="{FF2B5EF4-FFF2-40B4-BE49-F238E27FC236}">
                <a16:creationId xmlns:a16="http://schemas.microsoft.com/office/drawing/2014/main" id="{82013357-AD78-481E-862C-D5E967DB06AB}"/>
              </a:ext>
            </a:extLst>
          </p:cNvPr>
          <p:cNvPicPr>
            <a:picLocks noChangeAspect="1"/>
          </p:cNvPicPr>
          <p:nvPr/>
        </p:nvPicPr>
        <p:blipFill>
          <a:blip r:embed="rId9"/>
          <a:stretch>
            <a:fillRect/>
          </a:stretch>
        </p:blipFill>
        <p:spPr>
          <a:xfrm>
            <a:off x="4737524" y="2018686"/>
            <a:ext cx="6971215" cy="1496080"/>
          </a:xfrm>
          <a:prstGeom prst="rect">
            <a:avLst/>
          </a:prstGeom>
        </p:spPr>
      </p:pic>
      <p:pic>
        <p:nvPicPr>
          <p:cNvPr id="8" name="Picture 9" descr="A close up of a screen&#10;&#10;Description generated with high confidence">
            <a:extLst>
              <a:ext uri="{FF2B5EF4-FFF2-40B4-BE49-F238E27FC236}">
                <a16:creationId xmlns:a16="http://schemas.microsoft.com/office/drawing/2014/main" id="{5E0C506D-6EEB-4EF5-BB4C-E5C0F0782335}"/>
              </a:ext>
            </a:extLst>
          </p:cNvPr>
          <p:cNvPicPr>
            <a:picLocks noChangeAspect="1"/>
          </p:cNvPicPr>
          <p:nvPr/>
        </p:nvPicPr>
        <p:blipFill>
          <a:blip r:embed="rId10"/>
          <a:stretch>
            <a:fillRect/>
          </a:stretch>
        </p:blipFill>
        <p:spPr>
          <a:xfrm>
            <a:off x="4737524" y="522209"/>
            <a:ext cx="7128294" cy="1145404"/>
          </a:xfrm>
          <a:prstGeom prst="rect">
            <a:avLst/>
          </a:prstGeom>
        </p:spPr>
      </p:pic>
      <p:pic>
        <p:nvPicPr>
          <p:cNvPr id="12" name="Picture 13" descr="A close up of text on a white background&#10;&#10;Description generated with high confidence">
            <a:extLst>
              <a:ext uri="{FF2B5EF4-FFF2-40B4-BE49-F238E27FC236}">
                <a16:creationId xmlns:a16="http://schemas.microsoft.com/office/drawing/2014/main" id="{7C7E2DC5-5C20-4721-B43F-0622BF50487C}"/>
              </a:ext>
            </a:extLst>
          </p:cNvPr>
          <p:cNvPicPr>
            <a:picLocks noChangeAspect="1"/>
          </p:cNvPicPr>
          <p:nvPr/>
        </p:nvPicPr>
        <p:blipFill>
          <a:blip r:embed="rId11"/>
          <a:stretch>
            <a:fillRect/>
          </a:stretch>
        </p:blipFill>
        <p:spPr>
          <a:xfrm>
            <a:off x="4737523" y="3716961"/>
            <a:ext cx="7074525" cy="665106"/>
          </a:xfrm>
          <a:prstGeom prst="rect">
            <a:avLst/>
          </a:prstGeom>
        </p:spPr>
      </p:pic>
      <p:pic>
        <p:nvPicPr>
          <p:cNvPr id="15" name="Picture 15" descr="A close up of a screen&#10;&#10;Description generated with very high confidence">
            <a:extLst>
              <a:ext uri="{FF2B5EF4-FFF2-40B4-BE49-F238E27FC236}">
                <a16:creationId xmlns:a16="http://schemas.microsoft.com/office/drawing/2014/main" id="{C5A341D9-55F1-488A-AB29-E1B7CB18A168}"/>
              </a:ext>
            </a:extLst>
          </p:cNvPr>
          <p:cNvPicPr>
            <a:picLocks noChangeAspect="1"/>
          </p:cNvPicPr>
          <p:nvPr/>
        </p:nvPicPr>
        <p:blipFill>
          <a:blip r:embed="rId12"/>
          <a:stretch>
            <a:fillRect/>
          </a:stretch>
        </p:blipFill>
        <p:spPr>
          <a:xfrm>
            <a:off x="4723927" y="4592826"/>
            <a:ext cx="6814782" cy="708956"/>
          </a:xfrm>
          <a:prstGeom prst="rect">
            <a:avLst/>
          </a:prstGeom>
        </p:spPr>
      </p:pic>
      <p:pic>
        <p:nvPicPr>
          <p:cNvPr id="17" name="Picture 17" descr="A screenshot of a computer&#10;&#10;Description generated with high confidence">
            <a:extLst>
              <a:ext uri="{FF2B5EF4-FFF2-40B4-BE49-F238E27FC236}">
                <a16:creationId xmlns:a16="http://schemas.microsoft.com/office/drawing/2014/main" id="{05D88BC4-D86B-4328-84AA-AD31C0A2025A}"/>
              </a:ext>
            </a:extLst>
          </p:cNvPr>
          <p:cNvPicPr>
            <a:picLocks noChangeAspect="1"/>
          </p:cNvPicPr>
          <p:nvPr/>
        </p:nvPicPr>
        <p:blipFill>
          <a:blip r:embed="rId13"/>
          <a:stretch>
            <a:fillRect/>
          </a:stretch>
        </p:blipFill>
        <p:spPr>
          <a:xfrm>
            <a:off x="4723927" y="5466978"/>
            <a:ext cx="3361426" cy="1225825"/>
          </a:xfrm>
          <a:prstGeom prst="rect">
            <a:avLst/>
          </a:prstGeom>
        </p:spPr>
      </p:pic>
    </p:spTree>
    <p:extLst>
      <p:ext uri="{BB962C8B-B14F-4D97-AF65-F5344CB8AC3E}">
        <p14:creationId xmlns:p14="http://schemas.microsoft.com/office/powerpoint/2010/main" val="21530546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D4DCC8-C887-4C8D-926D-F2C0E6A98FEA}"/>
              </a:ext>
            </a:extLst>
          </p:cNvPr>
          <p:cNvSpPr>
            <a:spLocks noGrp="1"/>
          </p:cNvSpPr>
          <p:nvPr>
            <p:ph type="title"/>
          </p:nvPr>
        </p:nvSpPr>
        <p:spPr>
          <a:xfrm>
            <a:off x="974179" y="714375"/>
            <a:ext cx="3332955" cy="5076826"/>
          </a:xfrm>
        </p:spPr>
        <p:txBody>
          <a:bodyPr anchor="ctr">
            <a:normAutofit/>
          </a:bodyPr>
          <a:lstStyle/>
          <a:p>
            <a:r>
              <a:rPr lang="en-US" sz="4000"/>
              <a:t>Related Works</a:t>
            </a:r>
          </a:p>
        </p:txBody>
      </p:sp>
      <p:sp>
        <p:nvSpPr>
          <p:cNvPr id="9" name="Rectangle 8">
            <a:extLst>
              <a:ext uri="{FF2B5EF4-FFF2-40B4-BE49-F238E27FC236}">
                <a16:creationId xmlns:a16="http://schemas.microsoft.com/office/drawing/2014/main" id="{375136A9-49F9-4DA0-A741-F065B0FA0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3356" y="0"/>
            <a:ext cx="7558643" cy="6858000"/>
          </a:xfrm>
          <a:prstGeom prst="rect">
            <a:avLst/>
          </a:prstGeom>
          <a:solidFill>
            <a:schemeClr val="bg2"/>
          </a:solidFill>
          <a:ln>
            <a:noFill/>
          </a:ln>
          <a:effectLst>
            <a:innerShdw blurRad="63500" dist="508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0">
            <a:extLst>
              <a:ext uri="{FF2B5EF4-FFF2-40B4-BE49-F238E27FC236}">
                <a16:creationId xmlns:a16="http://schemas.microsoft.com/office/drawing/2014/main" id="{B912F6C7-0423-4B6F-AECE-710C848918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46539" y="3195797"/>
            <a:ext cx="6858000" cy="466406"/>
          </a:xfrm>
          <a:prstGeom prst="rect">
            <a:avLst/>
          </a:prstGeom>
          <a:gradFill>
            <a:gsLst>
              <a:gs pos="0">
                <a:srgbClr val="363D46">
                  <a:alpha val="0"/>
                </a:srgbClr>
              </a:gs>
              <a:gs pos="100000">
                <a:srgbClr val="363D46">
                  <a:lumMod val="75000"/>
                </a:srgbClr>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18" name="Straight Connector 12">
            <a:extLst>
              <a:ext uri="{FF2B5EF4-FFF2-40B4-BE49-F238E27FC236}">
                <a16:creationId xmlns:a16="http://schemas.microsoft.com/office/drawing/2014/main" id="{A7208205-03EE-4EC8-9C34-59270C1880D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2336" y="0"/>
            <a:ext cx="0" cy="6858000"/>
          </a:xfrm>
          <a:prstGeom prst="line">
            <a:avLst/>
          </a:prstGeom>
          <a:solidFill>
            <a:srgbClr val="FFFFFF"/>
          </a:solidFill>
          <a:ln w="38100" cap="flat">
            <a:gradFill flip="none" rotWithShape="1">
              <a:gsLst>
                <a:gs pos="0">
                  <a:srgbClr val="363D46"/>
                </a:gs>
                <a:gs pos="100000">
                  <a:srgbClr val="363D46">
                    <a:lumMod val="75000"/>
                  </a:srgbClr>
                </a:gs>
              </a:gsLst>
              <a:lin ang="5400000" scaled="0"/>
              <a:tileRect/>
            </a:gradFill>
            <a:miter lim="800000"/>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cxnSp>
      <p:sp>
        <p:nvSpPr>
          <p:cNvPr id="19" name="Content Placeholder 3">
            <a:extLst>
              <a:ext uri="{FF2B5EF4-FFF2-40B4-BE49-F238E27FC236}">
                <a16:creationId xmlns:a16="http://schemas.microsoft.com/office/drawing/2014/main" id="{F1F25BE5-DB25-4084-9F18-77E8621DD135}"/>
              </a:ext>
            </a:extLst>
          </p:cNvPr>
          <p:cNvSpPr>
            <a:spLocks noGrp="1"/>
          </p:cNvSpPr>
          <p:nvPr>
            <p:ph idx="1"/>
          </p:nvPr>
        </p:nvSpPr>
        <p:spPr>
          <a:xfrm>
            <a:off x="5899353" y="716574"/>
            <a:ext cx="6253751" cy="5076825"/>
          </a:xfrm>
        </p:spPr>
        <p:txBody>
          <a:bodyPr>
            <a:normAutofit/>
          </a:bodyPr>
          <a:lstStyle/>
          <a:p>
            <a:r>
              <a:rPr lang="en-US">
                <a:effectLst/>
              </a:rPr>
              <a:t>Cryptocurrency Market Analysis</a:t>
            </a:r>
          </a:p>
          <a:p>
            <a:pPr lvl="1">
              <a:defRPr b="1"/>
            </a:pPr>
            <a:r>
              <a:rPr lang="en-US">
                <a:solidFill>
                  <a:schemeClr val="tx1"/>
                </a:solidFill>
                <a:effectLst>
                  <a:glow rad="38100">
                    <a:prstClr val="black">
                      <a:lumMod val="50000"/>
                      <a:lumOff val="50000"/>
                      <a:alpha val="20000"/>
                    </a:prstClr>
                  </a:glow>
                  <a:outerShdw blurRad="44450" dist="12700" dir="13860000" algn="tl" rotWithShape="0">
                    <a:srgbClr val="000000">
                      <a:alpha val="20000"/>
                    </a:srgbClr>
                  </a:outerShdw>
                </a:effectLst>
                <a:ea typeface="+mn-lt"/>
                <a:cs typeface="+mn-lt"/>
                <a:hlinkClick r:id="rId3"/>
              </a:rPr>
              <a:t>https://www.kaggle.com/taniaj/cryptocurrency-market-analysis</a:t>
            </a:r>
            <a:endParaRPr lang="en-US">
              <a:solidFill>
                <a:schemeClr val="tx1"/>
              </a:solidFill>
              <a:effectLst>
                <a:glow rad="38100">
                  <a:prstClr val="black">
                    <a:lumMod val="50000"/>
                    <a:lumOff val="50000"/>
                    <a:alpha val="20000"/>
                  </a:prstClr>
                </a:glow>
                <a:outerShdw blurRad="44450" dist="12700" dir="13860000" algn="tl" rotWithShape="0">
                  <a:srgbClr val="000000">
                    <a:alpha val="20000"/>
                  </a:srgbClr>
                </a:outerShdw>
              </a:effectLst>
              <a:ea typeface="+mn-lt"/>
              <a:cs typeface="+mn-lt"/>
            </a:endParaRPr>
          </a:p>
          <a:p>
            <a:pPr lvl="1">
              <a:defRPr b="1"/>
            </a:pPr>
            <a:r>
              <a:rPr lang="en-US">
                <a:solidFill>
                  <a:schemeClr val="tx1"/>
                </a:solidFill>
                <a:effectLst>
                  <a:glow rad="38100">
                    <a:prstClr val="black">
                      <a:lumMod val="50000"/>
                      <a:lumOff val="50000"/>
                      <a:alpha val="20000"/>
                    </a:prstClr>
                  </a:glow>
                  <a:outerShdw blurRad="44450" dist="12700" dir="13860000" algn="tl" rotWithShape="0">
                    <a:srgbClr val="000000">
                      <a:alpha val="20000"/>
                    </a:srgbClr>
                  </a:outerShdw>
                </a:effectLst>
                <a:ea typeface="+mn-lt"/>
                <a:cs typeface="+mn-lt"/>
                <a:hlinkClick r:id="rId4"/>
              </a:rPr>
              <a:t>https://www.kaggle.com/taniaj/cryptocurrency-price-forecasting</a:t>
            </a:r>
            <a:endParaRPr lang="en-US">
              <a:solidFill>
                <a:schemeClr val="tx1"/>
              </a:solidFill>
              <a:effectLst>
                <a:glow rad="38100">
                  <a:prstClr val="black">
                    <a:lumMod val="50000"/>
                    <a:lumOff val="50000"/>
                    <a:alpha val="20000"/>
                  </a:prstClr>
                </a:glow>
                <a:outerShdw blurRad="44450" dist="12700" dir="13860000" algn="tl" rotWithShape="0">
                  <a:srgbClr val="000000">
                    <a:alpha val="20000"/>
                  </a:srgbClr>
                </a:outerShdw>
              </a:effectLst>
              <a:ea typeface="+mn-lt"/>
              <a:cs typeface="+mn-lt"/>
            </a:endParaRPr>
          </a:p>
          <a:p>
            <a:pPr lvl="1">
              <a:defRPr b="1"/>
            </a:pPr>
            <a:endParaRPr lang="en-US">
              <a:solidFill>
                <a:schemeClr val="tx1"/>
              </a:solidFill>
              <a:effectLst>
                <a:glow rad="38100">
                  <a:prstClr val="black">
                    <a:lumMod val="50000"/>
                    <a:lumOff val="50000"/>
                    <a:alpha val="20000"/>
                  </a:prstClr>
                </a:glow>
                <a:outerShdw blurRad="44450" dist="12700" dir="13860000" algn="tl" rotWithShape="0">
                  <a:srgbClr val="000000">
                    <a:alpha val="20000"/>
                  </a:srgbClr>
                </a:outerShdw>
              </a:effectLst>
              <a:ea typeface="+mn-lt"/>
              <a:cs typeface="+mn-lt"/>
            </a:endParaRPr>
          </a:p>
          <a:p>
            <a:pPr>
              <a:defRPr b="1"/>
            </a:pPr>
            <a:r>
              <a:rPr lang="en-US" b="1">
                <a:effectLst/>
              </a:rPr>
              <a:t>Anticipating Cryptocurrency Prices Using Machine Learning (</a:t>
            </a:r>
            <a:r>
              <a:rPr lang="en-US" sz="1600">
                <a:solidFill>
                  <a:schemeClr val="accent1">
                    <a:lumMod val="60000"/>
                    <a:lumOff val="40000"/>
                  </a:schemeClr>
                </a:solidFill>
                <a:effectLst>
                  <a:glow rad="38100">
                    <a:prstClr val="black">
                      <a:lumMod val="50000"/>
                      <a:lumOff val="50000"/>
                      <a:alpha val="20000"/>
                    </a:prstClr>
                  </a:glow>
                  <a:outerShdw blurRad="44450" dist="12700" dir="13860000" algn="tl" rotWithShape="0">
                    <a:srgbClr val="000000">
                      <a:alpha val="20000"/>
                    </a:srgbClr>
                  </a:outerShdw>
                </a:effectLst>
                <a:ea typeface="+mn-lt"/>
                <a:cs typeface="+mn-lt"/>
              </a:rPr>
              <a:t>Laura </a:t>
            </a:r>
            <a:r>
              <a:rPr lang="en-US" sz="1600" err="1">
                <a:solidFill>
                  <a:schemeClr val="accent1">
                    <a:lumMod val="60000"/>
                    <a:lumOff val="40000"/>
                  </a:schemeClr>
                </a:solidFill>
                <a:effectLst>
                  <a:glow rad="38100">
                    <a:prstClr val="black">
                      <a:lumMod val="50000"/>
                      <a:lumOff val="50000"/>
                      <a:alpha val="20000"/>
                    </a:prstClr>
                  </a:glow>
                  <a:outerShdw blurRad="44450" dist="12700" dir="13860000" algn="tl" rotWithShape="0">
                    <a:srgbClr val="000000">
                      <a:alpha val="20000"/>
                    </a:srgbClr>
                  </a:outerShdw>
                </a:effectLst>
                <a:ea typeface="+mn-lt"/>
                <a:cs typeface="+mn-lt"/>
              </a:rPr>
              <a:t>Alessandretti</a:t>
            </a:r>
            <a:r>
              <a:rPr lang="en-US" sz="1600">
                <a:solidFill>
                  <a:schemeClr val="accent1">
                    <a:lumMod val="60000"/>
                    <a:lumOff val="40000"/>
                  </a:schemeClr>
                </a:solidFill>
                <a:effectLst>
                  <a:glow rad="38100">
                    <a:prstClr val="black">
                      <a:lumMod val="50000"/>
                      <a:lumOff val="50000"/>
                      <a:alpha val="20000"/>
                    </a:prstClr>
                  </a:glow>
                  <a:outerShdw blurRad="44450" dist="12700" dir="13860000" algn="tl" rotWithShape="0">
                    <a:srgbClr val="000000">
                      <a:alpha val="20000"/>
                    </a:srgbClr>
                  </a:outerShdw>
                </a:effectLst>
                <a:ea typeface="+mn-lt"/>
                <a:cs typeface="+mn-lt"/>
              </a:rPr>
              <a:t> , </a:t>
            </a:r>
            <a:r>
              <a:rPr lang="en-US" sz="1600" err="1">
                <a:solidFill>
                  <a:schemeClr val="accent1">
                    <a:lumMod val="60000"/>
                    <a:lumOff val="40000"/>
                  </a:schemeClr>
                </a:solidFill>
                <a:effectLst>
                  <a:glow rad="38100">
                    <a:prstClr val="black">
                      <a:lumMod val="50000"/>
                      <a:lumOff val="50000"/>
                      <a:alpha val="20000"/>
                    </a:prstClr>
                  </a:glow>
                  <a:outerShdw blurRad="44450" dist="12700" dir="13860000" algn="tl" rotWithShape="0">
                    <a:srgbClr val="000000">
                      <a:alpha val="20000"/>
                    </a:srgbClr>
                  </a:outerShdw>
                </a:effectLst>
                <a:ea typeface="+mn-lt"/>
                <a:cs typeface="+mn-lt"/>
              </a:rPr>
              <a:t>Abeer</a:t>
            </a:r>
            <a:r>
              <a:rPr lang="en-US" sz="1600">
                <a:solidFill>
                  <a:schemeClr val="accent1">
                    <a:lumMod val="60000"/>
                    <a:lumOff val="40000"/>
                  </a:schemeClr>
                </a:solidFill>
                <a:effectLst>
                  <a:glow rad="38100">
                    <a:prstClr val="black">
                      <a:lumMod val="50000"/>
                      <a:lumOff val="50000"/>
                      <a:alpha val="20000"/>
                    </a:prstClr>
                  </a:glow>
                  <a:outerShdw blurRad="44450" dist="12700" dir="13860000" algn="tl" rotWithShape="0">
                    <a:srgbClr val="000000">
                      <a:alpha val="20000"/>
                    </a:srgbClr>
                  </a:outerShdw>
                </a:effectLst>
                <a:ea typeface="+mn-lt"/>
                <a:cs typeface="+mn-lt"/>
              </a:rPr>
              <a:t> </a:t>
            </a:r>
            <a:r>
              <a:rPr lang="en-US" sz="1600" err="1">
                <a:solidFill>
                  <a:schemeClr val="accent1">
                    <a:lumMod val="60000"/>
                    <a:lumOff val="40000"/>
                  </a:schemeClr>
                </a:solidFill>
                <a:effectLst>
                  <a:glow rad="38100">
                    <a:prstClr val="black">
                      <a:lumMod val="50000"/>
                      <a:lumOff val="50000"/>
                      <a:alpha val="20000"/>
                    </a:prstClr>
                  </a:glow>
                  <a:outerShdw blurRad="44450" dist="12700" dir="13860000" algn="tl" rotWithShape="0">
                    <a:srgbClr val="000000">
                      <a:alpha val="20000"/>
                    </a:srgbClr>
                  </a:outerShdw>
                </a:effectLst>
                <a:ea typeface="+mn-lt"/>
                <a:cs typeface="+mn-lt"/>
              </a:rPr>
              <a:t>ElBahrawy</a:t>
            </a:r>
            <a:r>
              <a:rPr lang="en-US" sz="1600">
                <a:solidFill>
                  <a:schemeClr val="accent1">
                    <a:lumMod val="60000"/>
                    <a:lumOff val="40000"/>
                  </a:schemeClr>
                </a:solidFill>
                <a:effectLst>
                  <a:glow rad="38100">
                    <a:prstClr val="black">
                      <a:lumMod val="50000"/>
                      <a:lumOff val="50000"/>
                      <a:alpha val="20000"/>
                    </a:prstClr>
                  </a:glow>
                  <a:outerShdw blurRad="44450" dist="12700" dir="13860000" algn="tl" rotWithShape="0">
                    <a:srgbClr val="000000">
                      <a:alpha val="20000"/>
                    </a:srgbClr>
                  </a:outerShdw>
                </a:effectLst>
                <a:ea typeface="+mn-lt"/>
                <a:cs typeface="+mn-lt"/>
              </a:rPr>
              <a:t>, Luca Maria Aiello, Andrea </a:t>
            </a:r>
            <a:r>
              <a:rPr lang="en-US" sz="1600" err="1">
                <a:solidFill>
                  <a:schemeClr val="accent1">
                    <a:lumMod val="60000"/>
                    <a:lumOff val="40000"/>
                  </a:schemeClr>
                </a:solidFill>
                <a:effectLst>
                  <a:glow rad="38100">
                    <a:prstClr val="black">
                      <a:lumMod val="50000"/>
                      <a:lumOff val="50000"/>
                      <a:alpha val="20000"/>
                    </a:prstClr>
                  </a:glow>
                  <a:outerShdw blurRad="44450" dist="12700" dir="13860000" algn="tl" rotWithShape="0">
                    <a:srgbClr val="000000">
                      <a:alpha val="20000"/>
                    </a:srgbClr>
                  </a:outerShdw>
                </a:effectLst>
                <a:ea typeface="+mn-lt"/>
                <a:cs typeface="+mn-lt"/>
              </a:rPr>
              <a:t>Baronchelli</a:t>
            </a:r>
            <a:r>
              <a:rPr lang="en-US">
                <a:solidFill>
                  <a:schemeClr val="tx1"/>
                </a:solidFill>
                <a:effectLst>
                  <a:glow rad="38100">
                    <a:prstClr val="black">
                      <a:lumMod val="50000"/>
                      <a:lumOff val="50000"/>
                      <a:alpha val="20000"/>
                    </a:prstClr>
                  </a:glow>
                  <a:outerShdw blurRad="44450" dist="12700" dir="13860000" algn="tl" rotWithShape="0">
                    <a:srgbClr val="000000">
                      <a:alpha val="20000"/>
                    </a:srgbClr>
                  </a:outerShdw>
                </a:effectLst>
                <a:ea typeface="+mn-lt"/>
                <a:cs typeface="+mn-lt"/>
              </a:rPr>
              <a:t>)</a:t>
            </a:r>
          </a:p>
          <a:p>
            <a:pPr lvl="1">
              <a:defRPr b="1"/>
            </a:pPr>
            <a:r>
              <a:rPr lang="en-US">
                <a:solidFill>
                  <a:schemeClr val="tx1"/>
                </a:solidFill>
                <a:effectLst>
                  <a:glow rad="38100">
                    <a:prstClr val="black">
                      <a:lumMod val="50000"/>
                      <a:lumOff val="50000"/>
                      <a:alpha val="20000"/>
                    </a:prstClr>
                  </a:glow>
                  <a:outerShdw blurRad="44450" dist="12700" dir="13860000" algn="tl" rotWithShape="0">
                    <a:srgbClr val="000000">
                      <a:alpha val="20000"/>
                    </a:srgbClr>
                  </a:outerShdw>
                </a:effectLst>
                <a:ea typeface="+mn-lt"/>
                <a:cs typeface="+mn-lt"/>
                <a:hlinkClick r:id="rId5"/>
              </a:rPr>
              <a:t>https://www.hindawi.com/journals/complexity/2018/8983590/</a:t>
            </a:r>
            <a:endParaRPr lang="en-US">
              <a:solidFill>
                <a:schemeClr val="tx1"/>
              </a:solidFill>
              <a:effectLst>
                <a:glow rad="38100">
                  <a:prstClr val="black">
                    <a:lumMod val="50000"/>
                    <a:lumOff val="50000"/>
                    <a:alpha val="20000"/>
                  </a:prstClr>
                </a:glow>
                <a:outerShdw blurRad="44450" dist="12700" dir="13860000" algn="tl" rotWithShape="0">
                  <a:srgbClr val="000000">
                    <a:alpha val="20000"/>
                  </a:srgbClr>
                </a:outerShdw>
              </a:effectLst>
              <a:ea typeface="+mn-lt"/>
              <a:cs typeface="+mn-lt"/>
            </a:endParaRPr>
          </a:p>
          <a:p>
            <a:pPr lvl="1">
              <a:defRPr b="1"/>
            </a:pPr>
            <a:r>
              <a:rPr lang="en-US">
                <a:solidFill>
                  <a:schemeClr val="tx1"/>
                </a:solidFill>
                <a:effectLst>
                  <a:glow rad="38100">
                    <a:prstClr val="black">
                      <a:lumMod val="50000"/>
                      <a:lumOff val="50000"/>
                      <a:alpha val="20000"/>
                    </a:prstClr>
                  </a:glow>
                  <a:outerShdw blurRad="44450" dist="12700" dir="13860000" algn="tl" rotWithShape="0">
                    <a:srgbClr val="000000">
                      <a:alpha val="20000"/>
                    </a:srgbClr>
                  </a:outerShdw>
                </a:effectLst>
                <a:ea typeface="+mn-lt"/>
                <a:cs typeface="+mn-lt"/>
                <a:hlinkClick r:id="rId6"/>
              </a:rPr>
              <a:t>https://www.kdnuggets.com/2018/11/keras-long-short-term-memory-lstm-model-predict-stock-prices.html</a:t>
            </a:r>
            <a:endParaRPr lang="en-US">
              <a:solidFill>
                <a:schemeClr val="tx1"/>
              </a:solidFill>
              <a:effectLst>
                <a:glow rad="38100">
                  <a:prstClr val="black">
                    <a:lumMod val="50000"/>
                    <a:lumOff val="50000"/>
                    <a:alpha val="20000"/>
                  </a:prstClr>
                </a:glow>
                <a:outerShdw blurRad="44450" dist="12700" dir="13860000" algn="tl" rotWithShape="0">
                  <a:srgbClr val="000000">
                    <a:alpha val="20000"/>
                  </a:srgbClr>
                </a:outerShdw>
              </a:effectLst>
              <a:ea typeface="+mn-lt"/>
              <a:cs typeface="+mn-lt"/>
            </a:endParaRPr>
          </a:p>
          <a:p>
            <a:pPr lvl="1">
              <a:defRPr b="1"/>
            </a:pPr>
            <a:endParaRPr lang="en-US">
              <a:solidFill>
                <a:schemeClr val="tx1"/>
              </a:solidFill>
              <a:effectLst>
                <a:glow rad="38100">
                  <a:prstClr val="black">
                    <a:lumMod val="50000"/>
                    <a:lumOff val="50000"/>
                    <a:alpha val="20000"/>
                  </a:prstClr>
                </a:glow>
                <a:outerShdw blurRad="44450" dist="12700" dir="13860000" algn="tl" rotWithShape="0">
                  <a:srgbClr val="000000">
                    <a:alpha val="20000"/>
                  </a:srgbClr>
                </a:outerShdw>
              </a:effectLst>
              <a:ea typeface="+mn-lt"/>
              <a:cs typeface="+mn-lt"/>
            </a:endParaRPr>
          </a:p>
          <a:p>
            <a:pPr lvl="2">
              <a:defRPr b="1"/>
            </a:pPr>
            <a:endParaRPr lang="en-US">
              <a:solidFill>
                <a:schemeClr val="tx1"/>
              </a:solidFill>
              <a:effectLst>
                <a:glow rad="38100">
                  <a:prstClr val="black">
                    <a:lumMod val="50000"/>
                    <a:lumOff val="50000"/>
                    <a:alpha val="20000"/>
                  </a:prstClr>
                </a:glow>
                <a:outerShdw blurRad="44450" dist="12700" dir="13860000" algn="tl" rotWithShape="0">
                  <a:srgbClr val="000000">
                    <a:alpha val="20000"/>
                  </a:srgbClr>
                </a:outerShdw>
              </a:effectLst>
            </a:endParaRPr>
          </a:p>
        </p:txBody>
      </p:sp>
      <p:pic>
        <p:nvPicPr>
          <p:cNvPr id="3" name="Graphic 3" descr="Arrow circle">
            <a:extLst>
              <a:ext uri="{FF2B5EF4-FFF2-40B4-BE49-F238E27FC236}">
                <a16:creationId xmlns:a16="http://schemas.microsoft.com/office/drawing/2014/main" id="{4A5EFF94-9D43-45E5-B041-4CE62335CE5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085605" y="2655124"/>
            <a:ext cx="1270659" cy="1260763"/>
          </a:xfrm>
          <a:prstGeom prst="rect">
            <a:avLst/>
          </a:prstGeom>
        </p:spPr>
      </p:pic>
    </p:spTree>
    <p:extLst>
      <p:ext uri="{BB962C8B-B14F-4D97-AF65-F5344CB8AC3E}">
        <p14:creationId xmlns:p14="http://schemas.microsoft.com/office/powerpoint/2010/main" val="41890978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5F9E7C-A75A-4F1B-B317-9BCF32623B34}"/>
              </a:ext>
            </a:extLst>
          </p:cNvPr>
          <p:cNvSpPr>
            <a:spLocks noGrp="1"/>
          </p:cNvSpPr>
          <p:nvPr>
            <p:ph type="title"/>
          </p:nvPr>
        </p:nvSpPr>
        <p:spPr>
          <a:xfrm>
            <a:off x="669851" y="1430179"/>
            <a:ext cx="3029313" cy="3675908"/>
          </a:xfrm>
        </p:spPr>
        <p:txBody>
          <a:bodyPr anchor="ctr">
            <a:normAutofit/>
          </a:bodyPr>
          <a:lstStyle/>
          <a:p>
            <a:pPr algn="ctr"/>
            <a:r>
              <a:rPr lang="en-US" sz="2500"/>
              <a:t>HADOOP</a:t>
            </a:r>
            <a:br>
              <a:rPr lang="en-US" sz="2500"/>
            </a:br>
            <a:r>
              <a:rPr lang="en-US" sz="2500"/>
              <a:t>Digital environment - Configuration</a:t>
            </a:r>
          </a:p>
        </p:txBody>
      </p:sp>
      <p:sp>
        <p:nvSpPr>
          <p:cNvPr id="15" name="Rectangle 9">
            <a:extLst>
              <a:ext uri="{FF2B5EF4-FFF2-40B4-BE49-F238E27FC236}">
                <a16:creationId xmlns:a16="http://schemas.microsoft.com/office/drawing/2014/main" id="{7E475056-B0EB-44BE-8568-61ABEFB2E9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59934" y="0"/>
            <a:ext cx="8132066" cy="6858000"/>
          </a:xfrm>
          <a:prstGeom prst="rect">
            <a:avLst/>
          </a:prstGeom>
          <a:solidFill>
            <a:schemeClr val="bg2"/>
          </a:solidFill>
          <a:ln>
            <a:noFill/>
          </a:ln>
          <a:effectLst>
            <a:innerShdw blurRad="63500" dist="508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1">
            <a:extLst>
              <a:ext uri="{FF2B5EF4-FFF2-40B4-BE49-F238E27FC236}">
                <a16:creationId xmlns:a16="http://schemas.microsoft.com/office/drawing/2014/main" id="{F2C8E2EC-73A4-48C2-B4D7-D7726BD908E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69971" y="0"/>
            <a:ext cx="0" cy="6858000"/>
          </a:xfrm>
          <a:prstGeom prst="line">
            <a:avLst/>
          </a:prstGeom>
          <a:solidFill>
            <a:srgbClr val="FFFFFF"/>
          </a:solidFill>
          <a:ln w="38100" cap="flat">
            <a:gradFill flip="none" rotWithShape="1">
              <a:gsLst>
                <a:gs pos="0">
                  <a:srgbClr val="363D46"/>
                </a:gs>
                <a:gs pos="100000">
                  <a:srgbClr val="363D46">
                    <a:lumMod val="75000"/>
                  </a:srgbClr>
                </a:gs>
              </a:gsLst>
              <a:lin ang="5400000" scaled="0"/>
              <a:tileRect/>
            </a:gradFill>
            <a:miter lim="800000"/>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cxnSp>
      <p:sp>
        <p:nvSpPr>
          <p:cNvPr id="14" name="Rectangle 13">
            <a:extLst>
              <a:ext uri="{FF2B5EF4-FFF2-40B4-BE49-F238E27FC236}">
                <a16:creationId xmlns:a16="http://schemas.microsoft.com/office/drawing/2014/main" id="{E82ABBDC-7A44-4AE8-A04F-B5495481B9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894952" y="3195797"/>
            <a:ext cx="6858000" cy="466406"/>
          </a:xfrm>
          <a:prstGeom prst="rect">
            <a:avLst/>
          </a:prstGeom>
          <a:gradFill>
            <a:gsLst>
              <a:gs pos="0">
                <a:srgbClr val="363D46">
                  <a:alpha val="0"/>
                </a:srgbClr>
              </a:gs>
              <a:gs pos="100000">
                <a:srgbClr val="363D46">
                  <a:lumMod val="75000"/>
                </a:srgbClr>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 name="Rectangle: Rounded Corners 5">
            <a:extLst>
              <a:ext uri="{FF2B5EF4-FFF2-40B4-BE49-F238E27FC236}">
                <a16:creationId xmlns:a16="http://schemas.microsoft.com/office/drawing/2014/main" id="{F2698143-37D9-4570-8B38-5E840201896E}"/>
              </a:ext>
            </a:extLst>
          </p:cNvPr>
          <p:cNvSpPr/>
          <p:nvPr/>
        </p:nvSpPr>
        <p:spPr>
          <a:xfrm>
            <a:off x="4261410" y="1632795"/>
            <a:ext cx="5647521" cy="4228089"/>
          </a:xfrm>
          <a:prstGeom prst="roundRect">
            <a:avLst>
              <a:gd name="adj" fmla="val 3896"/>
            </a:avLst>
          </a:prstGeom>
        </p:spPr>
        <p:style>
          <a:lnRef idx="1">
            <a:schemeClr val="accent1"/>
          </a:lnRef>
          <a:fillRef idx="2">
            <a:schemeClr val="accent1"/>
          </a:fillRef>
          <a:effectRef idx="1">
            <a:schemeClr val="accent1"/>
          </a:effectRef>
          <a:fontRef idx="minor">
            <a:schemeClr val="dk1"/>
          </a:fontRef>
        </p:style>
        <p:txBody>
          <a:bodyPr rtlCol="0" anchor="ctr"/>
          <a:lstStyle/>
          <a:p>
            <a:pPr marL="285750" indent="-285750">
              <a:buFont typeface="Arial" panose="020B0604020202020204" pitchFamily="34" charset="0"/>
              <a:buChar char="•"/>
            </a:pPr>
            <a:endParaRPr lang="en-US"/>
          </a:p>
          <a:p>
            <a:pPr marL="285750" indent="-285750">
              <a:buFont typeface="Arial" panose="020B0604020202020204" pitchFamily="34" charset="0"/>
              <a:buChar char="•"/>
            </a:pPr>
            <a:endParaRPr lang="en-US"/>
          </a:p>
          <a:p>
            <a:pPr marL="285750" indent="-285750">
              <a:buFont typeface="Arial" panose="020B0604020202020204" pitchFamily="34" charset="0"/>
              <a:buChar char="•"/>
            </a:pPr>
            <a:endParaRPr lang="en-US"/>
          </a:p>
          <a:p>
            <a:pPr marL="285750" indent="-285750">
              <a:buFont typeface="Arial" panose="020B0604020202020204" pitchFamily="34" charset="0"/>
              <a:buChar char="•"/>
            </a:pPr>
            <a:endParaRPr lang="en-US"/>
          </a:p>
          <a:p>
            <a:pPr marL="285750" indent="-285750">
              <a:buFont typeface="Arial" panose="020B0604020202020204" pitchFamily="34" charset="0"/>
              <a:buChar char="•"/>
            </a:pPr>
            <a:endParaRPr lang="en-US"/>
          </a:p>
          <a:p>
            <a:pPr marL="285750" indent="-285750">
              <a:buFont typeface="Arial" panose="020B0604020202020204" pitchFamily="34" charset="0"/>
              <a:buChar char="•"/>
            </a:pPr>
            <a:endParaRPr lang="en-US"/>
          </a:p>
          <a:p>
            <a:pPr marL="285750" indent="-285750">
              <a:buFont typeface="Arial" panose="020B0604020202020204" pitchFamily="34" charset="0"/>
              <a:buChar char="•"/>
            </a:pPr>
            <a:endParaRPr lang="en-US"/>
          </a:p>
          <a:p>
            <a:pPr marL="285750" indent="-285750">
              <a:buFont typeface="Arial" panose="020B0604020202020204" pitchFamily="34" charset="0"/>
              <a:buChar char="•"/>
            </a:pPr>
            <a:endParaRPr lang="en-US"/>
          </a:p>
        </p:txBody>
      </p:sp>
      <p:sp>
        <p:nvSpPr>
          <p:cNvPr id="18" name="Flowchart: Alternate Process 17">
            <a:extLst>
              <a:ext uri="{FF2B5EF4-FFF2-40B4-BE49-F238E27FC236}">
                <a16:creationId xmlns:a16="http://schemas.microsoft.com/office/drawing/2014/main" id="{90E3BD90-EC0F-4C7F-A5A2-1A929B8AB60D}"/>
              </a:ext>
            </a:extLst>
          </p:cNvPr>
          <p:cNvSpPr/>
          <p:nvPr/>
        </p:nvSpPr>
        <p:spPr>
          <a:xfrm>
            <a:off x="4477798" y="2759006"/>
            <a:ext cx="1615272" cy="894736"/>
          </a:xfrm>
          <a:prstGeom prst="flowChartAlternateProcess">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t>Slave Node</a:t>
            </a:r>
          </a:p>
        </p:txBody>
      </p:sp>
      <p:sp>
        <p:nvSpPr>
          <p:cNvPr id="17" name="Flowchart: Alternate Process 16">
            <a:extLst>
              <a:ext uri="{FF2B5EF4-FFF2-40B4-BE49-F238E27FC236}">
                <a16:creationId xmlns:a16="http://schemas.microsoft.com/office/drawing/2014/main" id="{4FE1A8AD-CE50-495D-9B72-6FD062A25E59}"/>
              </a:ext>
            </a:extLst>
          </p:cNvPr>
          <p:cNvSpPr/>
          <p:nvPr/>
        </p:nvSpPr>
        <p:spPr>
          <a:xfrm>
            <a:off x="6275642" y="2729318"/>
            <a:ext cx="1615272" cy="894736"/>
          </a:xfrm>
          <a:prstGeom prst="flowChartAlternateProcess">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t>Slave Node</a:t>
            </a:r>
          </a:p>
        </p:txBody>
      </p:sp>
      <p:sp>
        <p:nvSpPr>
          <p:cNvPr id="13" name="Flowchart: Alternate Process 12">
            <a:extLst>
              <a:ext uri="{FF2B5EF4-FFF2-40B4-BE49-F238E27FC236}">
                <a16:creationId xmlns:a16="http://schemas.microsoft.com/office/drawing/2014/main" id="{0621ED2C-4194-455A-B85F-8685D6416A1A}"/>
              </a:ext>
            </a:extLst>
          </p:cNvPr>
          <p:cNvSpPr/>
          <p:nvPr/>
        </p:nvSpPr>
        <p:spPr>
          <a:xfrm>
            <a:off x="8071731" y="2729318"/>
            <a:ext cx="1615272" cy="894736"/>
          </a:xfrm>
          <a:prstGeom prst="flowChartAlternateProcess">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t>Slave Node</a:t>
            </a:r>
          </a:p>
        </p:txBody>
      </p:sp>
      <p:sp>
        <p:nvSpPr>
          <p:cNvPr id="22" name="Rectangle: Rounded Corners 21">
            <a:extLst>
              <a:ext uri="{FF2B5EF4-FFF2-40B4-BE49-F238E27FC236}">
                <a16:creationId xmlns:a16="http://schemas.microsoft.com/office/drawing/2014/main" id="{ADEB104F-8AD9-4059-B037-BCD36411B2A9}"/>
              </a:ext>
            </a:extLst>
          </p:cNvPr>
          <p:cNvSpPr/>
          <p:nvPr/>
        </p:nvSpPr>
        <p:spPr>
          <a:xfrm>
            <a:off x="9965568" y="1632794"/>
            <a:ext cx="2047221" cy="4228090"/>
          </a:xfrm>
          <a:prstGeom prst="roundRect">
            <a:avLst>
              <a:gd name="adj" fmla="val 3896"/>
            </a:avLst>
          </a:prstGeom>
        </p:spPr>
        <p:style>
          <a:lnRef idx="1">
            <a:schemeClr val="accent1"/>
          </a:lnRef>
          <a:fillRef idx="2">
            <a:schemeClr val="accent1"/>
          </a:fillRef>
          <a:effectRef idx="1">
            <a:schemeClr val="accent1"/>
          </a:effectRef>
          <a:fontRef idx="minor">
            <a:schemeClr val="dk1"/>
          </a:fontRef>
        </p:style>
        <p:txBody>
          <a:bodyPr rtlCol="0" anchor="ctr"/>
          <a:lstStyle/>
          <a:p>
            <a:pPr marL="285750" indent="-285750">
              <a:buFont typeface="Arial" panose="020B0604020202020204" pitchFamily="34" charset="0"/>
              <a:buChar char="•"/>
            </a:pPr>
            <a:endParaRPr lang="en-US"/>
          </a:p>
          <a:p>
            <a:pPr marL="285750" indent="-285750">
              <a:buFont typeface="Arial" panose="020B0604020202020204" pitchFamily="34" charset="0"/>
              <a:buChar char="•"/>
            </a:pPr>
            <a:endParaRPr lang="en-US"/>
          </a:p>
        </p:txBody>
      </p:sp>
      <p:sp>
        <p:nvSpPr>
          <p:cNvPr id="21" name="Flowchart: Alternate Process 20">
            <a:extLst>
              <a:ext uri="{FF2B5EF4-FFF2-40B4-BE49-F238E27FC236}">
                <a16:creationId xmlns:a16="http://schemas.microsoft.com/office/drawing/2014/main" id="{C8AA44DC-A986-41A1-B8EF-22925C72604E}"/>
              </a:ext>
            </a:extLst>
          </p:cNvPr>
          <p:cNvSpPr/>
          <p:nvPr/>
        </p:nvSpPr>
        <p:spPr>
          <a:xfrm>
            <a:off x="10079592" y="1769396"/>
            <a:ext cx="1674493" cy="894736"/>
          </a:xfrm>
          <a:prstGeom prst="flowChartAlternateProcess">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t>Apache Spark</a:t>
            </a:r>
          </a:p>
        </p:txBody>
      </p:sp>
      <p:pic>
        <p:nvPicPr>
          <p:cNvPr id="1028" name="Picture 4" descr="Image result for apache spark">
            <a:extLst>
              <a:ext uri="{FF2B5EF4-FFF2-40B4-BE49-F238E27FC236}">
                <a16:creationId xmlns:a16="http://schemas.microsoft.com/office/drawing/2014/main" id="{191CEDC1-56BE-475E-9A12-453546A0DDE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154439" y="5334280"/>
            <a:ext cx="857057" cy="52901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hadoop">
            <a:extLst>
              <a:ext uri="{FF2B5EF4-FFF2-40B4-BE49-F238E27FC236}">
                <a16:creationId xmlns:a16="http://schemas.microsoft.com/office/drawing/2014/main" id="{FB2E70B2-A18A-42BA-848A-979B67B4A72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351354" y="4968519"/>
            <a:ext cx="1495802" cy="1088781"/>
          </a:xfrm>
          <a:prstGeom prst="rect">
            <a:avLst/>
          </a:prstGeom>
          <a:noFill/>
          <a:extLst>
            <a:ext uri="{909E8E84-426E-40DD-AFC4-6F175D3DCCD1}">
              <a14:hiddenFill xmlns:a14="http://schemas.microsoft.com/office/drawing/2010/main">
                <a:solidFill>
                  <a:srgbClr val="FFFFFF"/>
                </a:solidFill>
              </a14:hiddenFill>
            </a:ext>
          </a:extLst>
        </p:spPr>
      </p:pic>
      <p:pic>
        <p:nvPicPr>
          <p:cNvPr id="3" name="Graphic 4" descr="Syncing cloud">
            <a:extLst>
              <a:ext uri="{FF2B5EF4-FFF2-40B4-BE49-F238E27FC236}">
                <a16:creationId xmlns:a16="http://schemas.microsoft.com/office/drawing/2014/main" id="{DCA4E746-806F-4916-90EC-CF99FDDCF87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294411" y="804554"/>
            <a:ext cx="1725880" cy="1735776"/>
          </a:xfrm>
          <a:prstGeom prst="rect">
            <a:avLst/>
          </a:prstGeom>
        </p:spPr>
      </p:pic>
      <p:sp>
        <p:nvSpPr>
          <p:cNvPr id="4" name="Flowchart: Alternate Process 3">
            <a:extLst>
              <a:ext uri="{FF2B5EF4-FFF2-40B4-BE49-F238E27FC236}">
                <a16:creationId xmlns:a16="http://schemas.microsoft.com/office/drawing/2014/main" id="{6AFFE399-23A3-4EAA-8B3C-27C1C2195299}"/>
              </a:ext>
            </a:extLst>
          </p:cNvPr>
          <p:cNvSpPr/>
          <p:nvPr/>
        </p:nvSpPr>
        <p:spPr>
          <a:xfrm>
            <a:off x="5877069" y="1679696"/>
            <a:ext cx="2408308" cy="894736"/>
          </a:xfrm>
          <a:prstGeom prst="flowChartAlternateProcess">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t>Master Node</a:t>
            </a:r>
          </a:p>
        </p:txBody>
      </p:sp>
    </p:spTree>
    <p:extLst>
      <p:ext uri="{BB962C8B-B14F-4D97-AF65-F5344CB8AC3E}">
        <p14:creationId xmlns:p14="http://schemas.microsoft.com/office/powerpoint/2010/main" val="293555153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ADEEB3E1C5C268488712AC3644761243" ma:contentTypeVersion="4" ma:contentTypeDescription="Create a new document." ma:contentTypeScope="" ma:versionID="47def7e89d0d9bc403537c6e0f9bc85c">
  <xsd:schema xmlns:xsd="http://www.w3.org/2001/XMLSchema" xmlns:xs="http://www.w3.org/2001/XMLSchema" xmlns:p="http://schemas.microsoft.com/office/2006/metadata/properties" xmlns:ns2="d426e43d-ad1d-4387-829a-d83645a2570a" targetNamespace="http://schemas.microsoft.com/office/2006/metadata/properties" ma:root="true" ma:fieldsID="cdcfa4e2d837e103090b0c4fc2975219" ns2:_="">
    <xsd:import namespace="d426e43d-ad1d-4387-829a-d83645a2570a"/>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426e43d-ad1d-4387-829a-d83645a2570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98600D74-F462-4727-9DAF-C5A3AC8C6010}">
  <ds:schemaRefs>
    <ds:schemaRef ds:uri="http://schemas.microsoft.com/sharepoint/v3/contenttype/forms"/>
  </ds:schemaRefs>
</ds:datastoreItem>
</file>

<file path=customXml/itemProps2.xml><?xml version="1.0" encoding="utf-8"?>
<ds:datastoreItem xmlns:ds="http://schemas.openxmlformats.org/officeDocument/2006/customXml" ds:itemID="{00F4D5C2-4497-44BB-B34F-58E7CBD0FB26}">
  <ds:schemaRefs>
    <ds:schemaRef ds:uri="d426e43d-ad1d-4387-829a-d83645a2570a"/>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3FD786B6-82DF-4B07-B4F5-18DA1F7A0788}">
  <ds:schemaRefs>
    <ds:schemaRef ds:uri="d426e43d-ad1d-4387-829a-d83645a2570a"/>
    <ds:schemaRef ds:uri="http://purl.org/dc/elements/1.1/"/>
    <ds:schemaRef ds:uri="http://schemas.microsoft.com/office/2006/metadata/properties"/>
    <ds:schemaRef ds:uri="http://schemas.microsoft.com/office/2006/documentManagement/types"/>
    <ds:schemaRef ds:uri="http://purl.org/dc/terms/"/>
    <ds:schemaRef ds:uri="http://schemas.openxmlformats.org/package/2006/metadata/core-properties"/>
    <ds:schemaRef ds:uri="http://purl.org/dc/dcmitype/"/>
    <ds:schemaRef ds:uri="http://schemas.microsoft.com/office/infopath/2007/PartnerControl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0</TotalTime>
  <Words>453</Words>
  <Application>Microsoft Office PowerPoint</Application>
  <PresentationFormat>Widescreen</PresentationFormat>
  <Paragraphs>112</Paragraphs>
  <Slides>15</Slides>
  <Notes>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vt:i4>
      </vt:variant>
    </vt:vector>
  </HeadingPairs>
  <TitlesOfParts>
    <vt:vector size="19" baseType="lpstr">
      <vt:lpstr>Arial</vt:lpstr>
      <vt:lpstr>Calibri</vt:lpstr>
      <vt:lpstr>Century Gothic</vt:lpstr>
      <vt:lpstr>Mesh</vt:lpstr>
      <vt:lpstr>Crypto Market Analysis Prediction</vt:lpstr>
      <vt:lpstr>Foreground – Crypto Currency market</vt:lpstr>
      <vt:lpstr>Foreground – Crypto currency exchanges</vt:lpstr>
      <vt:lpstr>Foreground market - adoption</vt:lpstr>
      <vt:lpstr>Problem statement</vt:lpstr>
      <vt:lpstr>Problem statement</vt:lpstr>
      <vt:lpstr>DataSet</vt:lpstr>
      <vt:lpstr>Related Works</vt:lpstr>
      <vt:lpstr>HADOOP Digital environment - Configuration</vt:lpstr>
      <vt:lpstr>Algorithms</vt:lpstr>
      <vt:lpstr>Expected results</vt:lpstr>
      <vt:lpstr>Current challenges</vt:lpstr>
      <vt:lpstr>Current Results</vt:lpstr>
      <vt:lpstr>Future Works</vt:lpstr>
      <vt:lpstr>Contact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Crypto Market Analysis Prediction</dc:title>
  <dc:creator>Asahi Cantu Moreno</dc:creator>
  <cp:lastModifiedBy>Asahi Cantu Moreno</cp:lastModifiedBy>
  <cp:revision>1</cp:revision>
  <dcterms:created xsi:type="dcterms:W3CDTF">2020-03-19T10:11:36Z</dcterms:created>
  <dcterms:modified xsi:type="dcterms:W3CDTF">2020-04-29T09:58:57Z</dcterms:modified>
</cp:coreProperties>
</file>